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1"/>
  </p:notesMasterIdLst>
  <p:sldIdLst>
    <p:sldId id="364" r:id="rId3"/>
    <p:sldId id="337" r:id="rId4"/>
    <p:sldId id="267" r:id="rId5"/>
    <p:sldId id="360" r:id="rId6"/>
    <p:sldId id="289" r:id="rId7"/>
    <p:sldId id="336" r:id="rId8"/>
    <p:sldId id="290" r:id="rId9"/>
    <p:sldId id="361" r:id="rId10"/>
    <p:sldId id="273" r:id="rId11"/>
    <p:sldId id="271" r:id="rId12"/>
    <p:sldId id="285" r:id="rId13"/>
    <p:sldId id="314" r:id="rId14"/>
    <p:sldId id="313" r:id="rId15"/>
    <p:sldId id="274" r:id="rId16"/>
    <p:sldId id="286" r:id="rId17"/>
    <p:sldId id="292" r:id="rId18"/>
    <p:sldId id="305" r:id="rId19"/>
    <p:sldId id="312" r:id="rId20"/>
    <p:sldId id="295" r:id="rId21"/>
    <p:sldId id="302" r:id="rId22"/>
    <p:sldId id="323" r:id="rId23"/>
    <p:sldId id="306" r:id="rId24"/>
    <p:sldId id="307" r:id="rId25"/>
    <p:sldId id="362" r:id="rId26"/>
    <p:sldId id="363" r:id="rId27"/>
    <p:sldId id="310" r:id="rId28"/>
    <p:sldId id="335" r:id="rId29"/>
    <p:sldId id="277" r:id="rId30"/>
    <p:sldId id="276" r:id="rId31"/>
    <p:sldId id="260" r:id="rId32"/>
    <p:sldId id="338" r:id="rId33"/>
    <p:sldId id="340" r:id="rId34"/>
    <p:sldId id="315" r:id="rId35"/>
    <p:sldId id="258" r:id="rId36"/>
    <p:sldId id="261" r:id="rId37"/>
    <p:sldId id="262" r:id="rId38"/>
    <p:sldId id="263" r:id="rId39"/>
    <p:sldId id="325" r:id="rId40"/>
    <p:sldId id="317" r:id="rId41"/>
    <p:sldId id="341" r:id="rId42"/>
    <p:sldId id="342" r:id="rId43"/>
    <p:sldId id="343" r:id="rId44"/>
    <p:sldId id="344" r:id="rId45"/>
    <p:sldId id="345" r:id="rId46"/>
    <p:sldId id="346" r:id="rId47"/>
    <p:sldId id="347" r:id="rId48"/>
    <p:sldId id="348" r:id="rId49"/>
    <p:sldId id="349" r:id="rId50"/>
    <p:sldId id="350" r:id="rId51"/>
    <p:sldId id="353" r:id="rId52"/>
    <p:sldId id="351" r:id="rId53"/>
    <p:sldId id="352" r:id="rId54"/>
    <p:sldId id="354" r:id="rId55"/>
    <p:sldId id="359" r:id="rId56"/>
    <p:sldId id="356" r:id="rId57"/>
    <p:sldId id="358" r:id="rId58"/>
    <p:sldId id="357" r:id="rId59"/>
    <p:sldId id="29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121"/>
    <a:srgbClr val="000099"/>
    <a:srgbClr val="271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9" autoAdjust="0"/>
    <p:restoredTop sz="94660"/>
  </p:normalViewPr>
  <p:slideViewPr>
    <p:cSldViewPr snapToGrid="0">
      <p:cViewPr varScale="1">
        <p:scale>
          <a:sx n="73" d="100"/>
          <a:sy n="73" d="100"/>
        </p:scale>
        <p:origin x="738" y="78"/>
      </p:cViewPr>
      <p:guideLst>
        <p:guide orient="horz" pos="2160"/>
        <p:guide pos="3840"/>
      </p:guideLst>
    </p:cSldViewPr>
  </p:slideViewPr>
  <p:notesTextViewPr>
    <p:cViewPr>
      <p:scale>
        <a:sx n="1" d="1"/>
        <a:sy n="1" d="1"/>
      </p:scale>
      <p:origin x="0" y="0"/>
    </p:cViewPr>
  </p:notesTextViewPr>
  <p:sorterViewPr>
    <p:cViewPr>
      <p:scale>
        <a:sx n="100" d="100"/>
        <a:sy n="100" d="100"/>
      </p:scale>
      <p:origin x="0" y="-51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4EEB7-24C4-41A5-BE89-5C910B9D83AF}" type="datetimeFigureOut">
              <a:rPr lang="en-US" smtClean="0"/>
              <a:pPr/>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05159-1D01-4308-B7B9-CFFFEFACDD68}" type="slidenum">
              <a:rPr lang="en-US" smtClean="0"/>
              <a:pPr/>
              <a:t>‹#›</a:t>
            </a:fld>
            <a:endParaRPr lang="en-US"/>
          </a:p>
        </p:txBody>
      </p:sp>
    </p:spTree>
    <p:extLst>
      <p:ext uri="{BB962C8B-B14F-4D97-AF65-F5344CB8AC3E}">
        <p14:creationId xmlns:p14="http://schemas.microsoft.com/office/powerpoint/2010/main" val="424006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50368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3049062-50C5-4513-AB2B-38909067CC55}" type="slidenum">
              <a:rPr lang="ru-RU" smtClean="0"/>
              <a:pPr/>
              <a:t>9</a:t>
            </a:fld>
            <a:endParaRPr lang="ru-RU"/>
          </a:p>
        </p:txBody>
      </p:sp>
    </p:spTree>
    <p:extLst>
      <p:ext uri="{BB962C8B-B14F-4D97-AF65-F5344CB8AC3E}">
        <p14:creationId xmlns:p14="http://schemas.microsoft.com/office/powerpoint/2010/main" val="199323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805159-1D01-4308-B7B9-CFFFEFACDD68}" type="slidenum">
              <a:rPr lang="en-US" smtClean="0"/>
              <a:pPr/>
              <a:t>21</a:t>
            </a:fld>
            <a:endParaRPr lang="en-US"/>
          </a:p>
        </p:txBody>
      </p:sp>
    </p:spTree>
    <p:extLst>
      <p:ext uri="{BB962C8B-B14F-4D97-AF65-F5344CB8AC3E}">
        <p14:creationId xmlns:p14="http://schemas.microsoft.com/office/powerpoint/2010/main" val="240951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805159-1D01-4308-B7B9-CFFFEFACDD68}" type="slidenum">
              <a:rPr lang="en-US" smtClean="0"/>
              <a:pPr/>
              <a:t>58</a:t>
            </a:fld>
            <a:endParaRPr lang="en-US"/>
          </a:p>
        </p:txBody>
      </p:sp>
    </p:spTree>
    <p:extLst>
      <p:ext uri="{BB962C8B-B14F-4D97-AF65-F5344CB8AC3E}">
        <p14:creationId xmlns:p14="http://schemas.microsoft.com/office/powerpoint/2010/main" val="378795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569181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151799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969979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013147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120449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520018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653683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1985D84-F131-4639-8379-8896715B7252}" type="datetimeFigureOut">
              <a:rPr lang="en-US" smtClean="0"/>
              <a:pPr/>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666956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1985D84-F131-4639-8379-8896715B7252}" type="datetimeFigureOut">
              <a:rPr lang="en-US" smtClean="0"/>
              <a:pPr/>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69973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85D84-F131-4639-8379-8896715B7252}"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540016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164962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327444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3452338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853489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342982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985D84-F131-4639-8379-8896715B7252}"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302688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31544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985D84-F131-4639-8379-8896715B7252}" type="datetimeFigureOut">
              <a:rPr lang="en-US" smtClean="0"/>
              <a:pPr/>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437352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985D84-F131-4639-8379-8896715B7252}" type="datetimeFigureOut">
              <a:rPr lang="en-US" smtClean="0"/>
              <a:pPr/>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4077534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85D84-F131-4639-8379-8896715B7252}"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348867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331399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985D84-F131-4639-8379-8896715B7252}"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83CB-FB58-4752-BCB4-B36E46DA0745}" type="slidenum">
              <a:rPr lang="en-US" smtClean="0"/>
              <a:pPr/>
              <a:t>‹#›</a:t>
            </a:fld>
            <a:endParaRPr lang="en-US"/>
          </a:p>
        </p:txBody>
      </p:sp>
    </p:spTree>
    <p:extLst>
      <p:ext uri="{BB962C8B-B14F-4D97-AF65-F5344CB8AC3E}">
        <p14:creationId xmlns:p14="http://schemas.microsoft.com/office/powerpoint/2010/main" val="233938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85D84-F131-4639-8379-8896715B7252}" type="datetimeFigureOut">
              <a:rPr lang="en-US" smtClean="0"/>
              <a:pPr/>
              <a:t>7/27/2023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983CB-FB58-4752-BCB4-B36E46DA0745}" type="slidenum">
              <a:rPr lang="en-US" smtClean="0"/>
              <a:pPr/>
              <a:t>‹#›</a:t>
            </a:fld>
            <a:endParaRPr lang="en-US"/>
          </a:p>
        </p:txBody>
      </p:sp>
    </p:spTree>
    <p:extLst>
      <p:ext uri="{BB962C8B-B14F-4D97-AF65-F5344CB8AC3E}">
        <p14:creationId xmlns:p14="http://schemas.microsoft.com/office/powerpoint/2010/main" val="9076516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85D84-F131-4639-8379-8896715B7252}" type="datetimeFigureOut">
              <a:rPr lang="en-US" smtClean="0"/>
              <a:pPr/>
              <a:t>7/27/2023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983CB-FB58-4752-BCB4-B36E46DA0745}" type="slidenum">
              <a:rPr lang="en-US" smtClean="0"/>
              <a:pPr/>
              <a:t>‹#›</a:t>
            </a:fld>
            <a:endParaRPr lang="en-US"/>
          </a:p>
        </p:txBody>
      </p:sp>
    </p:spTree>
    <p:extLst>
      <p:ext uri="{BB962C8B-B14F-4D97-AF65-F5344CB8AC3E}">
        <p14:creationId xmlns:p14="http://schemas.microsoft.com/office/powerpoint/2010/main" val="964011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hyperlink" Target="http://www.brainkart.com/article/A--Search--Concept,-Algorithm,-Implementation,-Advantages,-Disadvantages_8883/"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15630D-0986-D219-5D64-8EB31156C297}"/>
              </a:ext>
            </a:extLst>
          </p:cNvPr>
          <p:cNvSpPr txBox="1"/>
          <p:nvPr/>
        </p:nvSpPr>
        <p:spPr>
          <a:xfrm>
            <a:off x="2667000" y="2063234"/>
            <a:ext cx="6096000" cy="1877437"/>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UNIT-II</a:t>
            </a:r>
            <a:r>
              <a:rPr lang="en-US" sz="4000" b="1" dirty="0">
                <a:solidFill>
                  <a:schemeClr val="bg1"/>
                </a:solidFill>
                <a:latin typeface="Times New Roman" panose="02020603050405020304" pitchFamily="18" charset="0"/>
                <a:cs typeface="Times New Roman" panose="02020603050405020304" pitchFamily="18" charset="0"/>
              </a:rPr>
              <a:t>2</a:t>
            </a:r>
          </a:p>
          <a:p>
            <a:pPr algn="ctr"/>
            <a:r>
              <a:rPr lang="en-US" sz="4000" b="1" dirty="0">
                <a:latin typeface="Times New Roman" panose="02020603050405020304" pitchFamily="18" charset="0"/>
                <a:cs typeface="Times New Roman" panose="02020603050405020304" pitchFamily="18" charset="0"/>
              </a:rPr>
              <a:t>Problem Solving</a:t>
            </a:r>
          </a:p>
          <a:p>
            <a:pPr algn="ctr"/>
            <a:endParaRPr lang="en-US" sz="1800" b="1" dirty="0">
              <a:solidFill>
                <a:schemeClr val="bg1"/>
              </a:solidFill>
            </a:endParaRPr>
          </a:p>
          <a:p>
            <a:pPr algn="ctr"/>
            <a:r>
              <a:rPr lang="en-US" sz="1800" b="1" dirty="0"/>
              <a:t> </a:t>
            </a:r>
          </a:p>
        </p:txBody>
      </p:sp>
    </p:spTree>
    <p:extLst>
      <p:ext uri="{BB962C8B-B14F-4D97-AF65-F5344CB8AC3E}">
        <p14:creationId xmlns:p14="http://schemas.microsoft.com/office/powerpoint/2010/main" val="12870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4" name="Rectangle 3"/>
          <p:cNvSpPr/>
          <p:nvPr/>
        </p:nvSpPr>
        <p:spPr>
          <a:xfrm>
            <a:off x="365760" y="920264"/>
            <a:ext cx="11364686" cy="5816977"/>
          </a:xfrm>
          <a:prstGeom prst="rect">
            <a:avLst/>
          </a:prstGeom>
        </p:spPr>
        <p:txBody>
          <a:bodyPr wrap="square">
            <a:spAutoFit/>
          </a:bodyPr>
          <a:lstStyle/>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Breadth-first search is the most common search strategy for traversing a tree or graph. This algorithm searches breadth wise in a tree or graph, so it is called breadth-first search. </a:t>
            </a:r>
          </a:p>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BFS algorithm starts searching from the root node of the tree and expands all successor node at the current level before moving to nodes of next level. </a:t>
            </a:r>
          </a:p>
          <a:p>
            <a:pPr marL="800100" lvl="1" indent="-342900" algn="just">
              <a:buFont typeface="Wingdings" panose="05000000000000000000" pitchFamily="2" charset="2"/>
              <a:buChar char="§"/>
            </a:pPr>
            <a:r>
              <a:rPr lang="en-IN" sz="2400" dirty="0">
                <a:solidFill>
                  <a:schemeClr val="tx2"/>
                </a:solidFill>
                <a:latin typeface="Times New Roman" pitchFamily="18" charset="0"/>
                <a:cs typeface="Times New Roman" pitchFamily="18" charset="0"/>
              </a:rPr>
              <a:t>The breadth-first search algorithm is an example of a general-graph search algorithm.</a:t>
            </a:r>
          </a:p>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Breadth-first search implemented using FIFO queue data structure. </a:t>
            </a:r>
          </a:p>
          <a:p>
            <a:pPr marL="342900" indent="-342900">
              <a:buFont typeface="Wingdings" panose="05000000000000000000" pitchFamily="2" charset="2"/>
              <a:buChar char="§"/>
            </a:pPr>
            <a:r>
              <a:rPr lang="en-US" sz="2400" b="1" dirty="0">
                <a:solidFill>
                  <a:schemeClr val="tx2"/>
                </a:solidFill>
                <a:latin typeface="Times New Roman" pitchFamily="18" charset="0"/>
                <a:cs typeface="Times New Roman" pitchFamily="18" charset="0"/>
              </a:rPr>
              <a:t>Advantages:</a:t>
            </a:r>
            <a:r>
              <a:rPr lang="en-US" b="1" dirty="0">
                <a:solidFill>
                  <a:schemeClr val="tx2"/>
                </a:solidFill>
                <a:latin typeface="Times New Roman" pitchFamily="18" charset="0"/>
                <a:cs typeface="Times New Roman" pitchFamily="18" charset="0"/>
              </a:rPr>
              <a:t> </a:t>
            </a:r>
          </a:p>
          <a:p>
            <a:pPr marL="800100" lvl="1" indent="-342900" algn="just">
              <a:buFont typeface="Wingdings" panose="05000000000000000000" pitchFamily="2" charset="2"/>
              <a:buChar char="§"/>
            </a:pPr>
            <a:r>
              <a:rPr lang="en-US" sz="2200" dirty="0">
                <a:solidFill>
                  <a:schemeClr val="tx2"/>
                </a:solidFill>
                <a:latin typeface="Times New Roman" pitchFamily="18" charset="0"/>
                <a:cs typeface="Times New Roman" pitchFamily="18" charset="0"/>
              </a:rPr>
              <a:t>BFS will provide a solution if any solution exists. </a:t>
            </a:r>
          </a:p>
          <a:p>
            <a:pPr marL="800100" lvl="1" indent="-342900" algn="just">
              <a:buFont typeface="Wingdings" panose="05000000000000000000" pitchFamily="2" charset="2"/>
              <a:buChar char="§"/>
            </a:pPr>
            <a:r>
              <a:rPr lang="en-US" sz="2200" dirty="0">
                <a:solidFill>
                  <a:schemeClr val="tx2"/>
                </a:solidFill>
                <a:latin typeface="Times New Roman" pitchFamily="18" charset="0"/>
                <a:cs typeface="Times New Roman" pitchFamily="18" charset="0"/>
              </a:rPr>
              <a:t>If there are more than one solutions for a given problem, then BFS will provide the minimal solution which requires the least number of steps. </a:t>
            </a:r>
          </a:p>
          <a:p>
            <a:pPr marL="342900" indent="-342900">
              <a:buFont typeface="Wingdings" panose="05000000000000000000" pitchFamily="2" charset="2"/>
              <a:buChar char="§"/>
            </a:pPr>
            <a:r>
              <a:rPr lang="en-US" sz="2400" b="1" dirty="0">
                <a:solidFill>
                  <a:schemeClr val="tx2"/>
                </a:solidFill>
                <a:latin typeface="Times New Roman" pitchFamily="18" charset="0"/>
                <a:cs typeface="Times New Roman" pitchFamily="18" charset="0"/>
              </a:rPr>
              <a:t>Disadvantages: </a:t>
            </a:r>
          </a:p>
          <a:p>
            <a:pPr marL="800100" lvl="1" indent="-342900" algn="just">
              <a:buFont typeface="Wingdings" panose="05000000000000000000" pitchFamily="2" charset="2"/>
              <a:buChar char="§"/>
            </a:pPr>
            <a:r>
              <a:rPr lang="en-US" sz="2200" dirty="0">
                <a:solidFill>
                  <a:schemeClr val="tx2"/>
                </a:solidFill>
                <a:latin typeface="Times New Roman" pitchFamily="18" charset="0"/>
                <a:cs typeface="Times New Roman" pitchFamily="18" charset="0"/>
              </a:rPr>
              <a:t>It requires lots of memory since each level of the tree must be saved into memory to expand the next level. </a:t>
            </a:r>
          </a:p>
          <a:p>
            <a:pPr marL="800100" lvl="1" indent="-342900" algn="just">
              <a:buFont typeface="Wingdings" panose="05000000000000000000" pitchFamily="2" charset="2"/>
              <a:buChar char="§"/>
            </a:pPr>
            <a:r>
              <a:rPr lang="en-US" sz="2200" dirty="0">
                <a:solidFill>
                  <a:schemeClr val="tx2"/>
                </a:solidFill>
                <a:latin typeface="Times New Roman" pitchFamily="18" charset="0"/>
                <a:cs typeface="Times New Roman" pitchFamily="18" charset="0"/>
              </a:rPr>
              <a:t>BFS needs lots of time if the solution is far away from the root node. </a:t>
            </a:r>
          </a:p>
        </p:txBody>
      </p:sp>
      <p:sp>
        <p:nvSpPr>
          <p:cNvPr id="2" name="TextBox 1"/>
          <p:cNvSpPr txBox="1"/>
          <p:nvPr/>
        </p:nvSpPr>
        <p:spPr>
          <a:xfrm>
            <a:off x="600891" y="150823"/>
            <a:ext cx="7563394" cy="769441"/>
          </a:xfrm>
          <a:prstGeom prst="rect">
            <a:avLst/>
          </a:prstGeom>
          <a:noFill/>
        </p:spPr>
        <p:txBody>
          <a:bodyPr wrap="square" rtlCol="0">
            <a:spAutoFit/>
          </a:bodyPr>
          <a:lstStyle/>
          <a:p>
            <a:r>
              <a:rPr lang="en-IN" sz="4400" dirty="0"/>
              <a:t>1. Breadth-first Search:</a:t>
            </a:r>
          </a:p>
        </p:txBody>
      </p:sp>
    </p:spTree>
    <p:extLst>
      <p:ext uri="{BB962C8B-B14F-4D97-AF65-F5344CB8AC3E}">
        <p14:creationId xmlns:p14="http://schemas.microsoft.com/office/powerpoint/2010/main" val="168591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7" name="Rectangle 6"/>
          <p:cNvSpPr/>
          <p:nvPr/>
        </p:nvSpPr>
        <p:spPr>
          <a:xfrm>
            <a:off x="209004" y="724480"/>
            <a:ext cx="9503956" cy="2000548"/>
          </a:xfrm>
          <a:prstGeom prst="rect">
            <a:avLst/>
          </a:prstGeom>
        </p:spPr>
        <p:txBody>
          <a:bodyPr wrap="square">
            <a:spAutoFit/>
          </a:bodyPr>
          <a:lstStyle/>
          <a:p>
            <a:pPr algn="just"/>
            <a:r>
              <a:rPr lang="en-US" sz="2400" dirty="0">
                <a:solidFill>
                  <a:schemeClr val="tx2"/>
                </a:solidFill>
                <a:latin typeface="Times New Roman" pitchFamily="18" charset="0"/>
                <a:cs typeface="Times New Roman" pitchFamily="18" charset="0"/>
              </a:rPr>
              <a:t>In the below tree structure, we have shown the traversing of the tree using BFS algorithm from the root node S to goal node K. BFS search algorithm traverse in layers, so it will follow the path which is shown by the dotted arrow, and the traversed path will be: </a:t>
            </a:r>
          </a:p>
          <a:p>
            <a:r>
              <a:rPr lang="pt-BR" sz="2400" dirty="0">
                <a:solidFill>
                  <a:schemeClr val="bg1"/>
                </a:solidFill>
                <a:latin typeface="Times New Roman" pitchFamily="18" charset="0"/>
                <a:cs typeface="Times New Roman" pitchFamily="18" charset="0"/>
              </a:rPr>
              <a:t>1. </a:t>
            </a:r>
            <a:r>
              <a:rPr lang="pt-BR" sz="2400" dirty="0">
                <a:solidFill>
                  <a:srgbClr val="FF0000"/>
                </a:solidFill>
                <a:latin typeface="Times New Roman" pitchFamily="18" charset="0"/>
                <a:cs typeface="Times New Roman" pitchFamily="18" charset="0"/>
              </a:rPr>
              <a:t>S---&gt; A---&gt;B----&gt;C---&gt;D----&gt;G---&gt;H---&gt;E----&gt;F----&gt;I----&gt;K </a:t>
            </a:r>
          </a:p>
        </p:txBody>
      </p:sp>
      <p:pic>
        <p:nvPicPr>
          <p:cNvPr id="3074" name="Picture 2"/>
          <p:cNvPicPr>
            <a:picLocks noChangeAspect="1" noChangeArrowheads="1"/>
          </p:cNvPicPr>
          <p:nvPr/>
        </p:nvPicPr>
        <p:blipFill>
          <a:blip r:embed="rId3"/>
          <a:srcRect/>
          <a:stretch>
            <a:fillRect/>
          </a:stretch>
        </p:blipFill>
        <p:spPr bwMode="auto">
          <a:xfrm>
            <a:off x="3102428" y="2607463"/>
            <a:ext cx="5038634" cy="4079966"/>
          </a:xfrm>
          <a:prstGeom prst="rect">
            <a:avLst/>
          </a:prstGeom>
          <a:noFill/>
          <a:ln w="9525">
            <a:noFill/>
            <a:miter lim="800000"/>
            <a:headEnd/>
            <a:tailEnd/>
          </a:ln>
          <a:effectLst/>
        </p:spPr>
      </p:pic>
      <p:sp>
        <p:nvSpPr>
          <p:cNvPr id="2" name="TextBox 1"/>
          <p:cNvSpPr txBox="1"/>
          <p:nvPr/>
        </p:nvSpPr>
        <p:spPr>
          <a:xfrm>
            <a:off x="378822" y="73125"/>
            <a:ext cx="5447211" cy="769441"/>
          </a:xfrm>
          <a:prstGeom prst="rect">
            <a:avLst/>
          </a:prstGeom>
          <a:noFill/>
        </p:spPr>
        <p:txBody>
          <a:bodyPr wrap="square" rtlCol="0">
            <a:spAutoFit/>
          </a:bodyPr>
          <a:lstStyle/>
          <a:p>
            <a:r>
              <a:rPr lang="en-IN" sz="4400" dirty="0"/>
              <a:t>Example</a:t>
            </a:r>
          </a:p>
        </p:txBody>
      </p:sp>
    </p:spTree>
    <p:extLst>
      <p:ext uri="{BB962C8B-B14F-4D97-AF65-F5344CB8AC3E}">
        <p14:creationId xmlns:p14="http://schemas.microsoft.com/office/powerpoint/2010/main" val="377920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72872" y="1011862"/>
            <a:ext cx="9733277" cy="5350798"/>
          </a:xfrm>
        </p:spPr>
        <p:txBody>
          <a:bodyPr>
            <a:normAutofit/>
          </a:bodyPr>
          <a:lstStyle/>
          <a:p>
            <a:pPr algn="just">
              <a:lnSpc>
                <a:spcPct val="100000"/>
              </a:lnSpc>
            </a:pPr>
            <a:r>
              <a:rPr lang="en-US" sz="2400" b="1" dirty="0">
                <a:solidFill>
                  <a:srgbClr val="FF0000"/>
                </a:solidFill>
                <a:latin typeface="Times New Roman" pitchFamily="18" charset="0"/>
                <a:cs typeface="Times New Roman" pitchFamily="18" charset="0"/>
              </a:rPr>
              <a:t>Time Complexity: </a:t>
            </a:r>
            <a:r>
              <a:rPr lang="en-US" sz="2400" b="1" dirty="0">
                <a:solidFill>
                  <a:schemeClr val="tx2"/>
                </a:solidFill>
                <a:latin typeface="Times New Roman" pitchFamily="18" charset="0"/>
                <a:cs typeface="Times New Roman" pitchFamily="18" charset="0"/>
              </a:rPr>
              <a:t>Time Complexity of BFS algorithm can be obtained by the number of nodes traversed in BFS until the shallowest Node. Where the d= depth of shallowest solution and b is a node at every state. </a:t>
            </a:r>
          </a:p>
          <a:p>
            <a:pPr lvl="1">
              <a:lnSpc>
                <a:spcPct val="100000"/>
              </a:lnSpc>
            </a:pPr>
            <a:r>
              <a:rPr lang="en-US" b="1" dirty="0">
                <a:solidFill>
                  <a:schemeClr val="tx2"/>
                </a:solidFill>
                <a:latin typeface="Times New Roman" pitchFamily="18" charset="0"/>
                <a:cs typeface="Times New Roman" pitchFamily="18" charset="0"/>
              </a:rPr>
              <a:t>T (b) = 1+</a:t>
            </a:r>
            <a:r>
              <a:rPr lang="en-US" sz="1200" b="1" dirty="0">
                <a:solidFill>
                  <a:schemeClr val="tx2"/>
                </a:solidFill>
                <a:latin typeface="Times New Roman" pitchFamily="18" charset="0"/>
                <a:cs typeface="Times New Roman" pitchFamily="18" charset="0"/>
              </a:rPr>
              <a:t>b</a:t>
            </a:r>
            <a:r>
              <a:rPr lang="en-US" sz="2000" b="1" dirty="0">
                <a:solidFill>
                  <a:schemeClr val="tx2"/>
                </a:solidFill>
                <a:latin typeface="Times New Roman" pitchFamily="18" charset="0"/>
                <a:cs typeface="Times New Roman" pitchFamily="18" charset="0"/>
              </a:rPr>
              <a:t>2</a:t>
            </a:r>
            <a:r>
              <a:rPr lang="en-US" b="1" dirty="0">
                <a:solidFill>
                  <a:schemeClr val="tx2"/>
                </a:solidFill>
                <a:latin typeface="Times New Roman" pitchFamily="18" charset="0"/>
                <a:cs typeface="Times New Roman" pitchFamily="18" charset="0"/>
              </a:rPr>
              <a:t>+</a:t>
            </a:r>
            <a:r>
              <a:rPr lang="en-US" sz="1600" b="1" dirty="0">
                <a:solidFill>
                  <a:schemeClr val="tx2"/>
                </a:solidFill>
                <a:latin typeface="Times New Roman" pitchFamily="18" charset="0"/>
                <a:cs typeface="Times New Roman" pitchFamily="18" charset="0"/>
              </a:rPr>
              <a:t>b</a:t>
            </a:r>
            <a:r>
              <a:rPr lang="en-US" b="1" dirty="0">
                <a:solidFill>
                  <a:schemeClr val="tx2"/>
                </a:solidFill>
                <a:latin typeface="Times New Roman" pitchFamily="18" charset="0"/>
                <a:cs typeface="Times New Roman" pitchFamily="18" charset="0"/>
              </a:rPr>
              <a:t>3+.......+ </a:t>
            </a:r>
            <a:r>
              <a:rPr lang="en-US" sz="1600" b="1" dirty="0" err="1">
                <a:solidFill>
                  <a:schemeClr val="tx2"/>
                </a:solidFill>
                <a:latin typeface="Times New Roman" pitchFamily="18" charset="0"/>
                <a:cs typeface="Times New Roman" pitchFamily="18" charset="0"/>
              </a:rPr>
              <a:t>b</a:t>
            </a:r>
            <a:r>
              <a:rPr lang="en-US" b="1" dirty="0" err="1">
                <a:solidFill>
                  <a:schemeClr val="tx2"/>
                </a:solidFill>
                <a:latin typeface="Times New Roman" pitchFamily="18" charset="0"/>
                <a:cs typeface="Times New Roman" pitchFamily="18" charset="0"/>
              </a:rPr>
              <a:t>d</a:t>
            </a:r>
            <a:r>
              <a:rPr lang="en-US" b="1" dirty="0">
                <a:solidFill>
                  <a:schemeClr val="tx2"/>
                </a:solidFill>
                <a:latin typeface="Times New Roman" pitchFamily="18" charset="0"/>
                <a:cs typeface="Times New Roman" pitchFamily="18" charset="0"/>
              </a:rPr>
              <a:t>= O (</a:t>
            </a:r>
            <a:r>
              <a:rPr lang="en-US" sz="1400" b="1" dirty="0" err="1">
                <a:solidFill>
                  <a:schemeClr val="tx2"/>
                </a:solidFill>
                <a:latin typeface="Times New Roman" pitchFamily="18" charset="0"/>
                <a:cs typeface="Times New Roman" pitchFamily="18" charset="0"/>
              </a:rPr>
              <a:t>b</a:t>
            </a:r>
            <a:r>
              <a:rPr lang="en-US" b="1" dirty="0" err="1">
                <a:solidFill>
                  <a:schemeClr val="tx2"/>
                </a:solidFill>
                <a:latin typeface="Times New Roman" pitchFamily="18" charset="0"/>
                <a:cs typeface="Times New Roman" pitchFamily="18" charset="0"/>
              </a:rPr>
              <a:t>d</a:t>
            </a:r>
            <a:r>
              <a:rPr lang="en-US" b="1" dirty="0">
                <a:solidFill>
                  <a:schemeClr val="tx2"/>
                </a:solidFill>
                <a:latin typeface="Times New Roman" pitchFamily="18" charset="0"/>
                <a:cs typeface="Times New Roman" pitchFamily="18" charset="0"/>
              </a:rPr>
              <a:t>) </a:t>
            </a:r>
          </a:p>
          <a:p>
            <a:pPr algn="just">
              <a:lnSpc>
                <a:spcPct val="100000"/>
              </a:lnSpc>
            </a:pPr>
            <a:r>
              <a:rPr lang="en-US" sz="2400" b="1" dirty="0">
                <a:solidFill>
                  <a:srgbClr val="FF0000"/>
                </a:solidFill>
                <a:latin typeface="Times New Roman" pitchFamily="18" charset="0"/>
                <a:cs typeface="Times New Roman" pitchFamily="18" charset="0"/>
              </a:rPr>
              <a:t>Space Complexity: </a:t>
            </a:r>
            <a:r>
              <a:rPr lang="en-US" sz="2400" b="1" dirty="0">
                <a:solidFill>
                  <a:schemeClr val="tx2"/>
                </a:solidFill>
                <a:latin typeface="Times New Roman" pitchFamily="18" charset="0"/>
                <a:cs typeface="Times New Roman" pitchFamily="18" charset="0"/>
              </a:rPr>
              <a:t>Space complexity of BFS algorithm is given by the Memory size of frontier which is O(</a:t>
            </a:r>
            <a:r>
              <a:rPr lang="en-US" sz="1400" b="1" dirty="0" err="1">
                <a:solidFill>
                  <a:schemeClr val="tx2"/>
                </a:solidFill>
                <a:latin typeface="Times New Roman" pitchFamily="18" charset="0"/>
                <a:cs typeface="Times New Roman" pitchFamily="18" charset="0"/>
              </a:rPr>
              <a:t>b</a:t>
            </a:r>
            <a:r>
              <a:rPr lang="en-US" sz="2400" b="1" dirty="0" err="1">
                <a:solidFill>
                  <a:schemeClr val="tx2"/>
                </a:solidFill>
                <a:latin typeface="Times New Roman" pitchFamily="18" charset="0"/>
                <a:cs typeface="Times New Roman" pitchFamily="18" charset="0"/>
              </a:rPr>
              <a:t>d</a:t>
            </a:r>
            <a:r>
              <a:rPr lang="en-US" sz="2400" b="1" dirty="0">
                <a:solidFill>
                  <a:schemeClr val="tx2"/>
                </a:solidFill>
                <a:latin typeface="Times New Roman" pitchFamily="18" charset="0"/>
                <a:cs typeface="Times New Roman" pitchFamily="18" charset="0"/>
              </a:rPr>
              <a:t>). </a:t>
            </a:r>
          </a:p>
          <a:p>
            <a:pPr algn="just">
              <a:lnSpc>
                <a:spcPct val="100000"/>
              </a:lnSpc>
            </a:pPr>
            <a:r>
              <a:rPr lang="en-US" sz="2400" b="1" dirty="0">
                <a:solidFill>
                  <a:srgbClr val="FF0000"/>
                </a:solidFill>
                <a:latin typeface="Times New Roman" pitchFamily="18" charset="0"/>
                <a:cs typeface="Times New Roman" pitchFamily="18" charset="0"/>
              </a:rPr>
              <a:t>Completeness: </a:t>
            </a:r>
            <a:r>
              <a:rPr lang="en-US" sz="2400" b="1" dirty="0">
                <a:solidFill>
                  <a:schemeClr val="tx2"/>
                </a:solidFill>
                <a:latin typeface="Times New Roman" pitchFamily="18" charset="0"/>
                <a:cs typeface="Times New Roman" pitchFamily="18" charset="0"/>
              </a:rPr>
              <a:t>BFS is complete, which means if the shallowest goal node is at some finite depth, then BFS will find a solution. </a:t>
            </a:r>
          </a:p>
          <a:p>
            <a:pPr algn="just">
              <a:lnSpc>
                <a:spcPct val="100000"/>
              </a:lnSpc>
            </a:pPr>
            <a:r>
              <a:rPr lang="en-US" sz="2400" b="1" dirty="0">
                <a:solidFill>
                  <a:srgbClr val="FF0000"/>
                </a:solidFill>
                <a:latin typeface="Times New Roman" pitchFamily="18" charset="0"/>
                <a:cs typeface="Times New Roman" pitchFamily="18" charset="0"/>
              </a:rPr>
              <a:t>Optimality: </a:t>
            </a:r>
            <a:r>
              <a:rPr lang="en-US" sz="2400" b="1" dirty="0">
                <a:solidFill>
                  <a:schemeClr val="tx2"/>
                </a:solidFill>
                <a:latin typeface="Times New Roman" pitchFamily="18" charset="0"/>
                <a:cs typeface="Times New Roman" pitchFamily="18" charset="0"/>
              </a:rPr>
              <a:t>BFS is optimal if path cost is a non-decreasing function of the depth of the node.</a:t>
            </a:r>
            <a:endParaRPr lang="en-US" altLang="en-US" sz="2400" b="1" dirty="0">
              <a:solidFill>
                <a:schemeClr val="tx2"/>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Tree>
    <p:extLst>
      <p:ext uri="{BB962C8B-B14F-4D97-AF65-F5344CB8AC3E}">
        <p14:creationId xmlns:p14="http://schemas.microsoft.com/office/powerpoint/2010/main" val="300804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9" name="Rectangle 8"/>
          <p:cNvSpPr/>
          <p:nvPr/>
        </p:nvSpPr>
        <p:spPr>
          <a:xfrm>
            <a:off x="714103" y="1398028"/>
            <a:ext cx="9736184" cy="2677656"/>
          </a:xfrm>
          <a:prstGeom prst="rect">
            <a:avLst/>
          </a:prstGeom>
        </p:spPr>
        <p:txBody>
          <a:bodyPr wrap="square">
            <a:spAutoFit/>
          </a:bodyPr>
          <a:lstStyle/>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Depth-first search is a recursive algorithm for traversing a tree or graph data structure. </a:t>
            </a:r>
          </a:p>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It is called the depth-first search because it starts from the root node and follows each path to its greatest depth node before moving to the next path. </a:t>
            </a:r>
          </a:p>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DFS uses a stack data structure for its implementation. </a:t>
            </a:r>
          </a:p>
          <a:p>
            <a:pPr marL="800100" lvl="1" indent="-342900" algn="just">
              <a:buFont typeface="Wingdings" panose="05000000000000000000" pitchFamily="2" charset="2"/>
              <a:buChar char="§"/>
            </a:pPr>
            <a:r>
              <a:rPr lang="en-US" sz="2400" dirty="0">
                <a:solidFill>
                  <a:schemeClr val="tx2"/>
                </a:solidFill>
                <a:latin typeface="Times New Roman" pitchFamily="18" charset="0"/>
                <a:cs typeface="Times New Roman" pitchFamily="18" charset="0"/>
              </a:rPr>
              <a:t>The process of the DFS algorithm is similar to the BFS algorithm. </a:t>
            </a:r>
          </a:p>
        </p:txBody>
      </p:sp>
      <p:sp>
        <p:nvSpPr>
          <p:cNvPr id="10" name="Rectangle 9"/>
          <p:cNvSpPr/>
          <p:nvPr/>
        </p:nvSpPr>
        <p:spPr>
          <a:xfrm>
            <a:off x="1650275" y="4261532"/>
            <a:ext cx="7519851" cy="954107"/>
          </a:xfrm>
          <a:prstGeom prst="rect">
            <a:avLst/>
          </a:prstGeom>
        </p:spPr>
        <p:txBody>
          <a:bodyPr wrap="square">
            <a:spAutoFit/>
          </a:bodyPr>
          <a:lstStyle/>
          <a:p>
            <a:r>
              <a:rPr lang="en-US" sz="2800" b="1" i="1" dirty="0">
                <a:solidFill>
                  <a:schemeClr val="bg1"/>
                </a:solidFill>
                <a:latin typeface="Times New Roman" pitchFamily="18" charset="0"/>
                <a:cs typeface="Times New Roman" pitchFamily="18" charset="0"/>
              </a:rPr>
              <a:t>Note: </a:t>
            </a:r>
            <a:r>
              <a:rPr lang="en-US" sz="2800" b="1" i="1" dirty="0">
                <a:solidFill>
                  <a:schemeClr val="tx2"/>
                </a:solidFill>
                <a:latin typeface="Times New Roman" pitchFamily="18" charset="0"/>
                <a:cs typeface="Times New Roman" pitchFamily="18" charset="0"/>
              </a:rPr>
              <a:t>Backtracking is an algorithm technique for finding all possible solutions using recursion. </a:t>
            </a:r>
          </a:p>
        </p:txBody>
      </p:sp>
      <p:sp>
        <p:nvSpPr>
          <p:cNvPr id="2" name="TextBox 1"/>
          <p:cNvSpPr txBox="1"/>
          <p:nvPr/>
        </p:nvSpPr>
        <p:spPr>
          <a:xfrm>
            <a:off x="1075508" y="351588"/>
            <a:ext cx="8003178" cy="1046440"/>
          </a:xfrm>
          <a:prstGeom prst="rect">
            <a:avLst/>
          </a:prstGeom>
          <a:noFill/>
        </p:spPr>
        <p:txBody>
          <a:bodyPr wrap="square" rtlCol="0">
            <a:spAutoFit/>
          </a:bodyPr>
          <a:lstStyle/>
          <a:p>
            <a:r>
              <a:rPr lang="en-IN" sz="4400" dirty="0"/>
              <a:t>2. Depth-first Search</a:t>
            </a:r>
          </a:p>
          <a:p>
            <a:endParaRPr lang="en-IN" dirty="0"/>
          </a:p>
        </p:txBody>
      </p:sp>
    </p:spTree>
    <p:extLst>
      <p:ext uri="{BB962C8B-B14F-4D97-AF65-F5344CB8AC3E}">
        <p14:creationId xmlns:p14="http://schemas.microsoft.com/office/powerpoint/2010/main" val="409973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4" name="Rectangle 3"/>
          <p:cNvSpPr/>
          <p:nvPr/>
        </p:nvSpPr>
        <p:spPr>
          <a:xfrm>
            <a:off x="670559" y="884817"/>
            <a:ext cx="9309463" cy="4062651"/>
          </a:xfrm>
          <a:prstGeom prst="rect">
            <a:avLst/>
          </a:prstGeom>
        </p:spPr>
        <p:txBody>
          <a:bodyPr wrap="square">
            <a:spAutoFit/>
          </a:bodyPr>
          <a:lstStyle/>
          <a:p>
            <a:r>
              <a:rPr lang="en-US" sz="2400" b="1" dirty="0">
                <a:solidFill>
                  <a:schemeClr val="tx2"/>
                </a:solidFill>
                <a:latin typeface="Times New Roman" pitchFamily="18" charset="0"/>
                <a:cs typeface="Times New Roman" pitchFamily="18" charset="0"/>
              </a:rPr>
              <a:t>Advantage: </a:t>
            </a:r>
            <a:r>
              <a:rPr lang="en-US" sz="2400" b="1" dirty="0">
                <a:solidFill>
                  <a:schemeClr val="bg1"/>
                </a:solidFill>
                <a:latin typeface="Times New Roman" pitchFamily="18" charset="0"/>
                <a:cs typeface="Times New Roman" pitchFamily="18" charset="0"/>
              </a:rPr>
              <a:t>vantage: </a:t>
            </a:r>
          </a:p>
          <a:p>
            <a:pPr algn="just"/>
            <a:r>
              <a:rPr lang="en-US" sz="2400" dirty="0">
                <a:solidFill>
                  <a:schemeClr val="tx2"/>
                </a:solidFill>
                <a:latin typeface="Times New Roman" pitchFamily="18" charset="0"/>
                <a:cs typeface="Times New Roman" pitchFamily="18" charset="0"/>
              </a:rPr>
              <a:t>o DFS requires very less memory as it only needs to store a stack of the nodes on the path from root node to the current node. </a:t>
            </a:r>
          </a:p>
          <a:p>
            <a:pPr algn="just"/>
            <a:r>
              <a:rPr lang="en-US" sz="2400" dirty="0">
                <a:solidFill>
                  <a:schemeClr val="tx2"/>
                </a:solidFill>
                <a:latin typeface="Times New Roman" pitchFamily="18" charset="0"/>
                <a:cs typeface="Times New Roman" pitchFamily="18" charset="0"/>
              </a:rPr>
              <a:t>o It takes less time to reach to the goal node than BFS algorithm (if it traverses in the right path). </a:t>
            </a:r>
          </a:p>
          <a:p>
            <a:endParaRPr lang="en-US" dirty="0">
              <a:solidFill>
                <a:schemeClr val="tx2"/>
              </a:solidFill>
            </a:endParaRPr>
          </a:p>
          <a:p>
            <a:r>
              <a:rPr lang="en-US" sz="2400" b="1" dirty="0">
                <a:solidFill>
                  <a:schemeClr val="tx2"/>
                </a:solidFill>
                <a:latin typeface="Times New Roman" pitchFamily="18" charset="0"/>
                <a:cs typeface="Times New Roman" pitchFamily="18" charset="0"/>
              </a:rPr>
              <a:t>Disadvantage: </a:t>
            </a:r>
          </a:p>
          <a:p>
            <a:pPr algn="just"/>
            <a:r>
              <a:rPr lang="en-US" sz="2400" dirty="0">
                <a:solidFill>
                  <a:schemeClr val="tx2"/>
                </a:solidFill>
                <a:latin typeface="Times New Roman" pitchFamily="18" charset="0"/>
                <a:cs typeface="Times New Roman" pitchFamily="18" charset="0"/>
              </a:rPr>
              <a:t>o There is the possibility that many states keep re-occurring, and there is no guarantee of finding the solution. </a:t>
            </a:r>
          </a:p>
          <a:p>
            <a:pPr algn="just"/>
            <a:r>
              <a:rPr lang="en-US" sz="2400" dirty="0">
                <a:solidFill>
                  <a:schemeClr val="tx2"/>
                </a:solidFill>
                <a:latin typeface="Times New Roman" pitchFamily="18" charset="0"/>
                <a:cs typeface="Times New Roman" pitchFamily="18" charset="0"/>
              </a:rPr>
              <a:t>o DFS algorithm goes for deep down searching and sometime it may go to the infinite loop. </a:t>
            </a:r>
          </a:p>
        </p:txBody>
      </p:sp>
    </p:spTree>
    <p:extLst>
      <p:ext uri="{BB962C8B-B14F-4D97-AF65-F5344CB8AC3E}">
        <p14:creationId xmlns:p14="http://schemas.microsoft.com/office/powerpoint/2010/main" val="216413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0" y="0"/>
            <a:ext cx="7014754" cy="2308324"/>
          </a:xfrm>
          <a:prstGeom prst="rect">
            <a:avLst/>
          </a:prstGeom>
        </p:spPr>
        <p:txBody>
          <a:bodyPr wrap="square">
            <a:spAutoFit/>
          </a:bodyPr>
          <a:lstStyle/>
          <a:p>
            <a:pPr algn="just"/>
            <a:endParaRPr lang="en-US" sz="2400" dirty="0">
              <a:solidFill>
                <a:schemeClr val="bg1"/>
              </a:solidFill>
              <a:latin typeface="Times New Roman" pitchFamily="18" charset="0"/>
              <a:cs typeface="Times New Roman" pitchFamily="18" charset="0"/>
            </a:endParaRPr>
          </a:p>
          <a:p>
            <a:pPr algn="just"/>
            <a:r>
              <a:rPr lang="en-US" sz="2400" dirty="0">
                <a:solidFill>
                  <a:schemeClr val="tx2"/>
                </a:solidFill>
                <a:latin typeface="Times New Roman" pitchFamily="18" charset="0"/>
                <a:cs typeface="Times New Roman" pitchFamily="18" charset="0"/>
              </a:rPr>
              <a:t>In the below search tree, we have shown the flow of depth-first search, and it will follow the order as: </a:t>
            </a:r>
          </a:p>
          <a:p>
            <a:pPr algn="just"/>
            <a:r>
              <a:rPr lang="nl-NL" sz="2400" dirty="0">
                <a:solidFill>
                  <a:schemeClr val="tx2"/>
                </a:solidFill>
                <a:latin typeface="Times New Roman" pitchFamily="18" charset="0"/>
                <a:cs typeface="Times New Roman" pitchFamily="18" charset="0"/>
              </a:rPr>
              <a:t>Root node---&gt;Left node ----&gt; right node. </a:t>
            </a:r>
          </a:p>
          <a:p>
            <a:pPr algn="just"/>
            <a:r>
              <a:rPr lang="en-US" sz="2400" dirty="0">
                <a:solidFill>
                  <a:schemeClr val="tx2"/>
                </a:solidFill>
                <a:latin typeface="Times New Roman" pitchFamily="18" charset="0"/>
                <a:cs typeface="Times New Roman" pitchFamily="18" charset="0"/>
              </a:rPr>
              <a:t>It will start searching from root node S           </a:t>
            </a:r>
          </a:p>
          <a:p>
            <a:pPr algn="just"/>
            <a:r>
              <a:rPr lang="en-US" sz="2400" dirty="0">
                <a:solidFill>
                  <a:srgbClr val="FF0000"/>
                </a:solidFill>
                <a:latin typeface="Times New Roman" pitchFamily="18" charset="0"/>
                <a:cs typeface="Times New Roman" pitchFamily="18" charset="0"/>
              </a:rPr>
              <a:t>S       A            B       D         E        C          G             </a:t>
            </a:r>
          </a:p>
        </p:txBody>
      </p:sp>
      <p:pic>
        <p:nvPicPr>
          <p:cNvPr id="1026" name="Picture 2"/>
          <p:cNvPicPr>
            <a:picLocks noChangeAspect="1" noChangeArrowheads="1"/>
          </p:cNvPicPr>
          <p:nvPr/>
        </p:nvPicPr>
        <p:blipFill>
          <a:blip r:embed="rId3"/>
          <a:srcRect/>
          <a:stretch>
            <a:fillRect/>
          </a:stretch>
        </p:blipFill>
        <p:spPr bwMode="auto">
          <a:xfrm>
            <a:off x="174722" y="2586446"/>
            <a:ext cx="4762500" cy="4042726"/>
          </a:xfrm>
          <a:prstGeom prst="rect">
            <a:avLst/>
          </a:prstGeom>
          <a:noFill/>
          <a:ln w="9525">
            <a:noFill/>
            <a:miter lim="800000"/>
            <a:headEnd/>
            <a:tailEnd/>
          </a:ln>
          <a:effectLst/>
        </p:spPr>
      </p:pic>
      <p:cxnSp>
        <p:nvCxnSpPr>
          <p:cNvPr id="11" name="Straight Arrow Connector 10"/>
          <p:cNvCxnSpPr/>
          <p:nvPr/>
        </p:nvCxnSpPr>
        <p:spPr>
          <a:xfrm flipV="1">
            <a:off x="321666" y="2037806"/>
            <a:ext cx="383728" cy="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118495" y="2046516"/>
            <a:ext cx="653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172244" y="2072639"/>
            <a:ext cx="383728" cy="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982141" y="2072639"/>
            <a:ext cx="383728" cy="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09603" y="2085702"/>
            <a:ext cx="383728" cy="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732567" y="2059576"/>
            <a:ext cx="383728" cy="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04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496390" y="332594"/>
            <a:ext cx="9308010" cy="6001643"/>
          </a:xfrm>
          <a:prstGeom prst="rect">
            <a:avLst/>
          </a:prstGeom>
        </p:spPr>
        <p:txBody>
          <a:bodyPr wrap="square">
            <a:spAutoFit/>
          </a:bodyPr>
          <a:lstStyle/>
          <a:p>
            <a:pPr algn="just"/>
            <a:r>
              <a:rPr lang="en-US" sz="2400" b="1" dirty="0">
                <a:solidFill>
                  <a:srgbClr val="FF0000"/>
                </a:solidFill>
                <a:latin typeface="Times New Roman" pitchFamily="18" charset="0"/>
                <a:cs typeface="Times New Roman" pitchFamily="18" charset="0"/>
              </a:rPr>
              <a:t>Completeness:</a:t>
            </a:r>
          </a:p>
          <a:p>
            <a:pPr algn="just"/>
            <a:r>
              <a:rPr lang="en-US" sz="2400" b="1" dirty="0">
                <a:solidFill>
                  <a:schemeClr val="tx2"/>
                </a:solidFill>
                <a:latin typeface="Times New Roman" pitchFamily="18" charset="0"/>
                <a:cs typeface="Times New Roman" pitchFamily="18" charset="0"/>
              </a:rPr>
              <a:t>DFS search algorithm is complete within finite state space as it will expand every node within a limited search tree. </a:t>
            </a:r>
          </a:p>
          <a:p>
            <a:pPr algn="just"/>
            <a:r>
              <a:rPr lang="en-US" sz="2400" b="1" dirty="0">
                <a:solidFill>
                  <a:srgbClr val="FF0000"/>
                </a:solidFill>
                <a:latin typeface="Times New Roman" pitchFamily="18" charset="0"/>
                <a:cs typeface="Times New Roman" pitchFamily="18" charset="0"/>
              </a:rPr>
              <a:t>Time Complexity: </a:t>
            </a:r>
          </a:p>
          <a:p>
            <a:pPr algn="just"/>
            <a:r>
              <a:rPr lang="en-US" sz="2400" b="1" dirty="0">
                <a:solidFill>
                  <a:schemeClr val="tx2"/>
                </a:solidFill>
                <a:latin typeface="Times New Roman" pitchFamily="18" charset="0"/>
                <a:cs typeface="Times New Roman" pitchFamily="18" charset="0"/>
              </a:rPr>
              <a:t>Time complexity of DFS will be equivalent to the node traversed by the algorithm. It is given by: </a:t>
            </a:r>
          </a:p>
          <a:p>
            <a:pPr algn="just"/>
            <a:r>
              <a:rPr lang="pt-BR" sz="2400" b="1" dirty="0">
                <a:solidFill>
                  <a:schemeClr val="tx2"/>
                </a:solidFill>
                <a:latin typeface="Times New Roman" pitchFamily="18" charset="0"/>
                <a:cs typeface="Times New Roman" pitchFamily="18" charset="0"/>
              </a:rPr>
              <a:t>T(b)= 1+ b2+ b3 +.........+ b^d=O(b^d) </a:t>
            </a:r>
          </a:p>
          <a:p>
            <a:pPr algn="just"/>
            <a:r>
              <a:rPr lang="en-US" sz="2400" b="1" dirty="0">
                <a:solidFill>
                  <a:schemeClr val="tx2"/>
                </a:solidFill>
                <a:latin typeface="Times New Roman" pitchFamily="18" charset="0"/>
                <a:cs typeface="Times New Roman" pitchFamily="18" charset="0"/>
              </a:rPr>
              <a:t>Where, d= maximum depth of any node and this can be much larger than d (Shallowest solution depth) </a:t>
            </a:r>
          </a:p>
          <a:p>
            <a:pPr algn="just"/>
            <a:r>
              <a:rPr lang="en-US" sz="2400" b="1" dirty="0">
                <a:solidFill>
                  <a:srgbClr val="FF0000"/>
                </a:solidFill>
                <a:latin typeface="Times New Roman" pitchFamily="18" charset="0"/>
                <a:cs typeface="Times New Roman" pitchFamily="18" charset="0"/>
              </a:rPr>
              <a:t>Space Complexity:</a:t>
            </a:r>
          </a:p>
          <a:p>
            <a:pPr algn="just"/>
            <a:r>
              <a:rPr lang="en-US" sz="2400" b="1" dirty="0">
                <a:solidFill>
                  <a:schemeClr val="tx2"/>
                </a:solidFill>
                <a:latin typeface="Times New Roman" pitchFamily="18" charset="0"/>
                <a:cs typeface="Times New Roman" pitchFamily="18" charset="0"/>
              </a:rPr>
              <a:t> DFS algorithm needs to store only single path from the root node, hence space complexity of DFS is equivalent to the size of the fringe set, which is O(</a:t>
            </a:r>
            <a:r>
              <a:rPr lang="en-US" sz="2400" b="1" dirty="0" err="1">
                <a:solidFill>
                  <a:schemeClr val="tx2"/>
                </a:solidFill>
                <a:latin typeface="Times New Roman" pitchFamily="18" charset="0"/>
                <a:cs typeface="Times New Roman" pitchFamily="18" charset="0"/>
              </a:rPr>
              <a:t>bd</a:t>
            </a:r>
            <a:r>
              <a:rPr lang="en-US" sz="2400" b="1" dirty="0">
                <a:solidFill>
                  <a:schemeClr val="tx2"/>
                </a:solidFill>
                <a:latin typeface="Times New Roman" pitchFamily="18" charset="0"/>
                <a:cs typeface="Times New Roman" pitchFamily="18" charset="0"/>
              </a:rPr>
              <a:t>). </a:t>
            </a:r>
          </a:p>
          <a:p>
            <a:pPr algn="just"/>
            <a:r>
              <a:rPr lang="en-US" sz="2400" b="1" dirty="0">
                <a:solidFill>
                  <a:srgbClr val="FF0000"/>
                </a:solidFill>
                <a:latin typeface="Times New Roman" pitchFamily="18" charset="0"/>
                <a:cs typeface="Times New Roman" pitchFamily="18" charset="0"/>
              </a:rPr>
              <a:t>Optimal:</a:t>
            </a:r>
          </a:p>
          <a:p>
            <a:pPr algn="just"/>
            <a:r>
              <a:rPr lang="en-US" sz="2400" b="1" dirty="0">
                <a:solidFill>
                  <a:schemeClr val="tx2"/>
                </a:solidFill>
                <a:latin typeface="Times New Roman" pitchFamily="18" charset="0"/>
                <a:cs typeface="Times New Roman" pitchFamily="18" charset="0"/>
              </a:rPr>
              <a:t> DFS search algorithm is non-optimal, as it may generate a large number of steps or high cost to reach to the goal node. </a:t>
            </a:r>
            <a:endParaRPr lang="en-US" sz="2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24905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391884" y="1241886"/>
            <a:ext cx="10789922" cy="5016758"/>
          </a:xfrm>
          <a:prstGeom prst="rect">
            <a:avLst/>
          </a:prstGeom>
        </p:spPr>
        <p:txBody>
          <a:bodyPr wrap="square">
            <a:spAutoFit/>
          </a:bodyPr>
          <a:lstStyle/>
          <a:p>
            <a:pPr algn="just"/>
            <a:r>
              <a:rPr lang="en-US" sz="2400" dirty="0">
                <a:solidFill>
                  <a:schemeClr val="tx2"/>
                </a:solidFill>
                <a:latin typeface="Times New Roman" pitchFamily="18" charset="0"/>
                <a:cs typeface="Times New Roman" pitchFamily="18" charset="0"/>
              </a:rPr>
              <a:t>A depth-limited search algorithm is similar to depth-first search with a predetermined limit. Depth-limited search can solve the drawback of the infinite path in the Depth-first search. In this algorithm, the node at the depth limit will treat as it has no successor nodes further. </a:t>
            </a:r>
          </a:p>
          <a:p>
            <a:pPr algn="just"/>
            <a:r>
              <a:rPr lang="en-US" sz="2400" dirty="0">
                <a:solidFill>
                  <a:schemeClr val="tx2"/>
                </a:solidFill>
                <a:latin typeface="Times New Roman" pitchFamily="18" charset="0"/>
                <a:cs typeface="Times New Roman" pitchFamily="18" charset="0"/>
              </a:rPr>
              <a:t>Depth-limited search can be terminated with two Conditions of failure: </a:t>
            </a:r>
          </a:p>
          <a:p>
            <a:pPr marL="342900" indent="-342900" algn="just">
              <a:buFont typeface="Arial" panose="020B0604020202020204" pitchFamily="34" charset="0"/>
              <a:buChar char="•"/>
            </a:pPr>
            <a:r>
              <a:rPr lang="en-US" sz="2400" u="sng" dirty="0">
                <a:solidFill>
                  <a:schemeClr val="tx2"/>
                </a:solidFill>
                <a:latin typeface="Times New Roman" pitchFamily="18" charset="0"/>
                <a:cs typeface="Times New Roman" pitchFamily="18" charset="0"/>
              </a:rPr>
              <a:t>Standard failure value</a:t>
            </a:r>
            <a:r>
              <a:rPr lang="en-US" sz="2400" dirty="0">
                <a:solidFill>
                  <a:schemeClr val="tx2"/>
                </a:solidFill>
                <a:latin typeface="Times New Roman" pitchFamily="18" charset="0"/>
                <a:cs typeface="Times New Roman" pitchFamily="18" charset="0"/>
              </a:rPr>
              <a:t>: It indicates that problem does not have any solution. </a:t>
            </a:r>
          </a:p>
          <a:p>
            <a:pPr marL="342900" indent="-342900" algn="just">
              <a:buFont typeface="Arial" panose="020B0604020202020204" pitchFamily="34" charset="0"/>
              <a:buChar char="•"/>
            </a:pPr>
            <a:r>
              <a:rPr lang="en-US" sz="2400" u="sng" dirty="0">
                <a:solidFill>
                  <a:schemeClr val="tx2"/>
                </a:solidFill>
                <a:latin typeface="Times New Roman" pitchFamily="18" charset="0"/>
                <a:cs typeface="Times New Roman" pitchFamily="18" charset="0"/>
              </a:rPr>
              <a:t>Cutoff failure value</a:t>
            </a:r>
            <a:r>
              <a:rPr lang="en-US" sz="2400" dirty="0">
                <a:solidFill>
                  <a:schemeClr val="tx2"/>
                </a:solidFill>
                <a:latin typeface="Times New Roman" pitchFamily="18" charset="0"/>
                <a:cs typeface="Times New Roman" pitchFamily="18" charset="0"/>
              </a:rPr>
              <a:t>: It defines no solution for the problem within a given depth limit. </a:t>
            </a:r>
          </a:p>
          <a:p>
            <a:pPr algn="just"/>
            <a:endParaRPr lang="en-US" sz="800" dirty="0">
              <a:solidFill>
                <a:schemeClr val="tx2"/>
              </a:solidFill>
              <a:latin typeface="Times New Roman" pitchFamily="18" charset="0"/>
              <a:cs typeface="Times New Roman" pitchFamily="18" charset="0"/>
            </a:endParaRPr>
          </a:p>
          <a:p>
            <a:pPr algn="just"/>
            <a:r>
              <a:rPr lang="en-US" sz="2400" b="1" dirty="0">
                <a:solidFill>
                  <a:schemeClr val="tx2"/>
                </a:solidFill>
                <a:latin typeface="Times New Roman" pitchFamily="18" charset="0"/>
                <a:cs typeface="Times New Roman" pitchFamily="18" charset="0"/>
              </a:rPr>
              <a:t>Advantages: </a:t>
            </a:r>
          </a:p>
          <a:p>
            <a:pPr algn="just"/>
            <a:r>
              <a:rPr lang="en-US" sz="2400" dirty="0">
                <a:solidFill>
                  <a:schemeClr val="tx2"/>
                </a:solidFill>
                <a:latin typeface="Times New Roman" pitchFamily="18" charset="0"/>
                <a:cs typeface="Times New Roman" pitchFamily="18" charset="0"/>
              </a:rPr>
              <a:t>Depth-limited search is Memory efficient. </a:t>
            </a:r>
          </a:p>
          <a:p>
            <a:pPr algn="just"/>
            <a:r>
              <a:rPr lang="en-US" sz="2400" b="1" dirty="0">
                <a:solidFill>
                  <a:schemeClr val="tx2"/>
                </a:solidFill>
                <a:latin typeface="Times New Roman" pitchFamily="18" charset="0"/>
                <a:cs typeface="Times New Roman" pitchFamily="18" charset="0"/>
              </a:rPr>
              <a:t>Disadvantages: </a:t>
            </a:r>
          </a:p>
          <a:p>
            <a:pPr algn="just"/>
            <a:r>
              <a:rPr lang="en-US" sz="2400" dirty="0">
                <a:solidFill>
                  <a:schemeClr val="tx2"/>
                </a:solidFill>
                <a:latin typeface="Times New Roman" pitchFamily="18" charset="0"/>
                <a:cs typeface="Times New Roman" pitchFamily="18" charset="0"/>
              </a:rPr>
              <a:t>o Depth-limited search also has a disadvantage of incompleteness. </a:t>
            </a:r>
          </a:p>
          <a:p>
            <a:r>
              <a:rPr lang="en-US" sz="2400" dirty="0">
                <a:solidFill>
                  <a:schemeClr val="tx2"/>
                </a:solidFill>
                <a:latin typeface="Times New Roman" pitchFamily="18" charset="0"/>
                <a:cs typeface="Times New Roman" pitchFamily="18" charset="0"/>
              </a:rPr>
              <a:t>o It may not be optimal if the problem has more than one solution. </a:t>
            </a:r>
          </a:p>
        </p:txBody>
      </p:sp>
      <p:sp>
        <p:nvSpPr>
          <p:cNvPr id="2" name="TextBox 1"/>
          <p:cNvSpPr txBox="1"/>
          <p:nvPr/>
        </p:nvSpPr>
        <p:spPr>
          <a:xfrm>
            <a:off x="391884" y="242421"/>
            <a:ext cx="8556172" cy="769441"/>
          </a:xfrm>
          <a:prstGeom prst="rect">
            <a:avLst/>
          </a:prstGeom>
          <a:noFill/>
        </p:spPr>
        <p:txBody>
          <a:bodyPr wrap="square" rtlCol="0">
            <a:spAutoFit/>
          </a:bodyPr>
          <a:lstStyle/>
          <a:p>
            <a:r>
              <a:rPr lang="en-IN" sz="4400" dirty="0"/>
              <a:t>3. Depth-Limited Search Algorithm:</a:t>
            </a:r>
          </a:p>
        </p:txBody>
      </p:sp>
    </p:spTree>
    <p:extLst>
      <p:ext uri="{BB962C8B-B14F-4D97-AF65-F5344CB8AC3E}">
        <p14:creationId xmlns:p14="http://schemas.microsoft.com/office/powerpoint/2010/main" val="150201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4" name="Rectangle 3"/>
          <p:cNvSpPr/>
          <p:nvPr/>
        </p:nvSpPr>
        <p:spPr>
          <a:xfrm>
            <a:off x="143693" y="174562"/>
            <a:ext cx="1438214" cy="461665"/>
          </a:xfrm>
          <a:prstGeom prst="rect">
            <a:avLst/>
          </a:prstGeom>
        </p:spPr>
        <p:txBody>
          <a:bodyPr wrap="none">
            <a:spAutoFit/>
          </a:bodyPr>
          <a:lstStyle/>
          <a:p>
            <a:r>
              <a:rPr lang="en-US" sz="2400" dirty="0">
                <a:solidFill>
                  <a:schemeClr val="bg1"/>
                </a:solidFill>
                <a:latin typeface="Times New Roman" pitchFamily="18" charset="0"/>
                <a:cs typeface="Times New Roman" pitchFamily="18" charset="0"/>
              </a:rPr>
              <a:t>Example: </a:t>
            </a:r>
          </a:p>
        </p:txBody>
      </p:sp>
      <p:pic>
        <p:nvPicPr>
          <p:cNvPr id="2050" name="Picture 2"/>
          <p:cNvPicPr>
            <a:picLocks noChangeAspect="1" noChangeArrowheads="1"/>
          </p:cNvPicPr>
          <p:nvPr/>
        </p:nvPicPr>
        <p:blipFill>
          <a:blip r:embed="rId3"/>
          <a:srcRect/>
          <a:stretch>
            <a:fillRect/>
          </a:stretch>
        </p:blipFill>
        <p:spPr bwMode="auto">
          <a:xfrm>
            <a:off x="6740434" y="1058092"/>
            <a:ext cx="4558938" cy="4475980"/>
          </a:xfrm>
          <a:prstGeom prst="rect">
            <a:avLst/>
          </a:prstGeom>
          <a:noFill/>
          <a:ln w="9525">
            <a:noFill/>
            <a:miter lim="800000"/>
            <a:headEnd/>
            <a:tailEnd/>
          </a:ln>
          <a:effectLst/>
        </p:spPr>
      </p:pic>
      <p:sp>
        <p:nvSpPr>
          <p:cNvPr id="5" name="Rectangle 4"/>
          <p:cNvSpPr/>
          <p:nvPr/>
        </p:nvSpPr>
        <p:spPr>
          <a:xfrm>
            <a:off x="78378" y="822347"/>
            <a:ext cx="6161314" cy="3016210"/>
          </a:xfrm>
          <a:prstGeom prst="rect">
            <a:avLst/>
          </a:prstGeom>
        </p:spPr>
        <p:txBody>
          <a:bodyPr wrap="square">
            <a:spAutoFit/>
          </a:bodyPr>
          <a:lstStyle/>
          <a:p>
            <a:pPr algn="just"/>
            <a:r>
              <a:rPr lang="en-US" sz="2400" b="1" dirty="0">
                <a:solidFill>
                  <a:srgbClr val="FF0000"/>
                </a:solidFill>
                <a:latin typeface="Times New Roman" pitchFamily="18" charset="0"/>
                <a:cs typeface="Times New Roman" pitchFamily="18" charset="0"/>
              </a:rPr>
              <a:t>Completeness: </a:t>
            </a:r>
            <a:r>
              <a:rPr lang="en-US" sz="2400" b="1" dirty="0">
                <a:solidFill>
                  <a:schemeClr val="tx2"/>
                </a:solidFill>
                <a:latin typeface="Times New Roman" pitchFamily="18" charset="0"/>
                <a:cs typeface="Times New Roman" pitchFamily="18" charset="0"/>
              </a:rPr>
              <a:t>DLS search algorithm is complete if the solution is above the depth-limit. </a:t>
            </a:r>
          </a:p>
          <a:p>
            <a:pPr algn="just"/>
            <a:endParaRPr lang="en-US" sz="1100" b="1" dirty="0">
              <a:solidFill>
                <a:schemeClr val="tx2"/>
              </a:solidFill>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Time Complexity: </a:t>
            </a:r>
            <a:r>
              <a:rPr lang="en-US" sz="2400" b="1" dirty="0">
                <a:solidFill>
                  <a:schemeClr val="tx2"/>
                </a:solidFill>
                <a:latin typeface="Times New Roman" pitchFamily="18" charset="0"/>
                <a:cs typeface="Times New Roman" pitchFamily="18" charset="0"/>
              </a:rPr>
              <a:t>Time complexity of DLS algorithm is O(</a:t>
            </a:r>
            <a:r>
              <a:rPr lang="en-US" sz="2400" b="1" dirty="0" err="1">
                <a:solidFill>
                  <a:schemeClr val="tx2"/>
                </a:solidFill>
                <a:latin typeface="Times New Roman" pitchFamily="18" charset="0"/>
                <a:cs typeface="Times New Roman" pitchFamily="18" charset="0"/>
              </a:rPr>
              <a:t>b^d</a:t>
            </a:r>
            <a:r>
              <a:rPr lang="en-US" sz="2400" b="1" dirty="0">
                <a:solidFill>
                  <a:schemeClr val="tx2"/>
                </a:solidFill>
                <a:latin typeface="Times New Roman" pitchFamily="18" charset="0"/>
                <a:cs typeface="Times New Roman" pitchFamily="18" charset="0"/>
              </a:rPr>
              <a:t>). </a:t>
            </a:r>
          </a:p>
          <a:p>
            <a:pPr algn="just"/>
            <a:endParaRPr lang="en-US" sz="1100" b="1" dirty="0">
              <a:solidFill>
                <a:schemeClr val="tx2"/>
              </a:solidFill>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Space Complexity: </a:t>
            </a:r>
            <a:r>
              <a:rPr lang="en-US" sz="2400" b="1" dirty="0">
                <a:solidFill>
                  <a:schemeClr val="tx2"/>
                </a:solidFill>
                <a:latin typeface="Times New Roman" pitchFamily="18" charset="0"/>
                <a:cs typeface="Times New Roman" pitchFamily="18" charset="0"/>
              </a:rPr>
              <a:t>Space complexity of DLS algorithm is O(</a:t>
            </a:r>
            <a:r>
              <a:rPr lang="en-US" sz="2400" b="1" dirty="0" err="1">
                <a:solidFill>
                  <a:schemeClr val="tx2"/>
                </a:solidFill>
                <a:latin typeface="Times New Roman" pitchFamily="18" charset="0"/>
                <a:cs typeface="Times New Roman" pitchFamily="18" charset="0"/>
              </a:rPr>
              <a:t>b×d</a:t>
            </a:r>
            <a:r>
              <a:rPr lang="en-US" sz="2400" b="1" dirty="0">
                <a:solidFill>
                  <a:schemeClr val="tx2"/>
                </a:solidFill>
                <a:latin typeface="Times New Roman" pitchFamily="18" charset="0"/>
                <a:cs typeface="Times New Roman" pitchFamily="18" charset="0"/>
              </a:rPr>
              <a:t>). </a:t>
            </a:r>
            <a:endParaRPr lang="en-US" sz="2400" dirty="0">
              <a:solidFill>
                <a:schemeClr val="tx2"/>
              </a:solidFill>
              <a:latin typeface="Times New Roman" pitchFamily="18" charset="0"/>
              <a:cs typeface="Times New Roman" pitchFamily="18" charset="0"/>
            </a:endParaRPr>
          </a:p>
        </p:txBody>
      </p:sp>
      <p:sp>
        <p:nvSpPr>
          <p:cNvPr id="6" name="Rectangle 5"/>
          <p:cNvSpPr/>
          <p:nvPr/>
        </p:nvSpPr>
        <p:spPr>
          <a:xfrm>
            <a:off x="143692" y="4333743"/>
            <a:ext cx="6096000" cy="1200329"/>
          </a:xfrm>
          <a:prstGeom prst="rect">
            <a:avLst/>
          </a:prstGeom>
        </p:spPr>
        <p:txBody>
          <a:bodyPr>
            <a:spAutoFit/>
          </a:bodyPr>
          <a:lstStyle/>
          <a:p>
            <a:pPr algn="just"/>
            <a:r>
              <a:rPr lang="en-US" sz="2400" b="1" dirty="0">
                <a:solidFill>
                  <a:srgbClr val="FF0000"/>
                </a:solidFill>
                <a:latin typeface="Times New Roman" pitchFamily="18" charset="0"/>
                <a:cs typeface="Times New Roman" pitchFamily="18" charset="0"/>
              </a:rPr>
              <a:t>Optimal: </a:t>
            </a:r>
            <a:r>
              <a:rPr lang="en-US" sz="2400" b="1" dirty="0">
                <a:solidFill>
                  <a:schemeClr val="tx2"/>
                </a:solidFill>
                <a:latin typeface="Times New Roman" pitchFamily="18" charset="0"/>
                <a:cs typeface="Times New Roman" pitchFamily="18" charset="0"/>
              </a:rPr>
              <a:t>Depth-limited search can be viewed as a special case of DFS, and it is also not optimal even if ℓ&gt;d. </a:t>
            </a:r>
            <a:endParaRPr lang="en-US" sz="24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49152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300446" y="1188721"/>
            <a:ext cx="11456126" cy="5262979"/>
          </a:xfrm>
          <a:prstGeom prst="rect">
            <a:avLst/>
          </a:prstGeom>
        </p:spPr>
        <p:txBody>
          <a:bodyPr wrap="square">
            <a:spAutoFit/>
          </a:bodyPr>
          <a:lstStyle/>
          <a:p>
            <a:pPr algn="just"/>
            <a:r>
              <a:rPr lang="en-US" sz="2400" dirty="0">
                <a:solidFill>
                  <a:schemeClr val="tx2"/>
                </a:solidFill>
                <a:latin typeface="Times New Roman" pitchFamily="18" charset="0"/>
                <a:cs typeface="Times New Roman" pitchFamily="18" charset="0"/>
              </a:rPr>
              <a:t>Uniform-cost search is a searching algorithm used for traversing a weighted tree or graph. </a:t>
            </a:r>
            <a:r>
              <a:rPr lang="en-US" sz="2400" u="sng" dirty="0">
                <a:solidFill>
                  <a:schemeClr val="tx2"/>
                </a:solidFill>
                <a:latin typeface="Times New Roman" pitchFamily="18" charset="0"/>
                <a:cs typeface="Times New Roman" pitchFamily="18" charset="0"/>
              </a:rPr>
              <a:t>This algorithm comes into play when a different cost is available for each edge. The primary goal of the uniform-cost search is to find a path to the goal node which has the lowest cumulative cost.</a:t>
            </a:r>
            <a:r>
              <a:rPr lang="en-US" sz="2400" dirty="0">
                <a:solidFill>
                  <a:schemeClr val="tx2"/>
                </a:solidFill>
                <a:latin typeface="Times New Roman" pitchFamily="18" charset="0"/>
                <a:cs typeface="Times New Roman" pitchFamily="18" charset="0"/>
              </a:rPr>
              <a:t> Uniform-cost search expands nodes according to their path costs form the root node. It can be used to solve any graph/tree where the optimal cost is in demand. A uniform-cost search algorithm is implemented by the priority queue. It gives maximum priority to the lowest cumulative cost. Uniform cost search is equivalent to BFS algorithm if the path cost of all edges is the same. </a:t>
            </a:r>
          </a:p>
          <a:p>
            <a:pPr algn="just"/>
            <a:r>
              <a:rPr lang="en-US" sz="2400" b="1" dirty="0">
                <a:solidFill>
                  <a:schemeClr val="tx2"/>
                </a:solidFill>
                <a:latin typeface="Times New Roman" pitchFamily="18" charset="0"/>
                <a:cs typeface="Times New Roman" pitchFamily="18" charset="0"/>
              </a:rPr>
              <a:t>Advantages: </a:t>
            </a:r>
          </a:p>
          <a:p>
            <a:pPr algn="just"/>
            <a:r>
              <a:rPr lang="en-US" sz="2400" dirty="0">
                <a:solidFill>
                  <a:schemeClr val="tx2"/>
                </a:solidFill>
                <a:latin typeface="Times New Roman" pitchFamily="18" charset="0"/>
                <a:cs typeface="Times New Roman" pitchFamily="18" charset="0"/>
              </a:rPr>
              <a:t>o Uniform cost search is optimal because at every state the path with the least cost is chosen. </a:t>
            </a:r>
          </a:p>
          <a:p>
            <a:pPr algn="just"/>
            <a:r>
              <a:rPr lang="en-US" sz="2400" b="1" dirty="0">
                <a:solidFill>
                  <a:schemeClr val="tx2"/>
                </a:solidFill>
                <a:latin typeface="Times New Roman" pitchFamily="18" charset="0"/>
                <a:cs typeface="Times New Roman" pitchFamily="18" charset="0"/>
              </a:rPr>
              <a:t>Disadvantages: </a:t>
            </a:r>
          </a:p>
          <a:p>
            <a:pPr algn="just"/>
            <a:r>
              <a:rPr lang="en-US" sz="2400" dirty="0">
                <a:solidFill>
                  <a:schemeClr val="tx2"/>
                </a:solidFill>
                <a:latin typeface="Times New Roman" pitchFamily="18" charset="0"/>
                <a:cs typeface="Times New Roman" pitchFamily="18" charset="0"/>
              </a:rPr>
              <a:t>o It does not care about the number of steps involve in searching and only concerned about path cost. Due to which this algorithm may be stuck in an infinite loop. </a:t>
            </a:r>
          </a:p>
        </p:txBody>
      </p:sp>
      <p:sp>
        <p:nvSpPr>
          <p:cNvPr id="4" name="TextBox 3"/>
          <p:cNvSpPr txBox="1"/>
          <p:nvPr/>
        </p:nvSpPr>
        <p:spPr>
          <a:xfrm>
            <a:off x="561702" y="255439"/>
            <a:ext cx="8608423" cy="769441"/>
          </a:xfrm>
          <a:prstGeom prst="rect">
            <a:avLst/>
          </a:prstGeom>
          <a:noFill/>
        </p:spPr>
        <p:txBody>
          <a:bodyPr wrap="square" rtlCol="0">
            <a:spAutoFit/>
          </a:bodyPr>
          <a:lstStyle/>
          <a:p>
            <a:r>
              <a:rPr lang="en-IN" sz="4400" dirty="0"/>
              <a:t>4. Uniform-cost Search Algorithm:</a:t>
            </a:r>
          </a:p>
        </p:txBody>
      </p:sp>
    </p:spTree>
    <p:extLst>
      <p:ext uri="{BB962C8B-B14F-4D97-AF65-F5344CB8AC3E}">
        <p14:creationId xmlns:p14="http://schemas.microsoft.com/office/powerpoint/2010/main" val="242329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40526"/>
            <a:ext cx="5654040" cy="5003074"/>
          </a:xfrm>
        </p:spPr>
        <p:txBody>
          <a:bodyPr>
            <a:normAutofit/>
          </a:bodyPr>
          <a:lstStyle/>
          <a:p>
            <a:pPr marL="0" indent="0">
              <a:buNone/>
            </a:pPr>
            <a:r>
              <a:rPr lang="en-US" dirty="0">
                <a:solidFill>
                  <a:srgbClr val="FF0000"/>
                </a:solidFill>
              </a:rPr>
              <a:t>Topics to Be Covered:</a:t>
            </a:r>
          </a:p>
          <a:p>
            <a:pPr>
              <a:buFont typeface="Wingdings" panose="05000000000000000000" pitchFamily="2" charset="2"/>
              <a:buChar char="§"/>
            </a:pPr>
            <a:r>
              <a:rPr lang="en-US" dirty="0"/>
              <a:t>Searching</a:t>
            </a:r>
          </a:p>
          <a:p>
            <a:pPr>
              <a:buFont typeface="Wingdings" panose="05000000000000000000" pitchFamily="2" charset="2"/>
              <a:buChar char="§"/>
            </a:pPr>
            <a:r>
              <a:rPr lang="en-US" dirty="0"/>
              <a:t>Solving problems by searching</a:t>
            </a:r>
          </a:p>
          <a:p>
            <a:pPr marL="0" indent="0">
              <a:buNone/>
            </a:pPr>
            <a:r>
              <a:rPr lang="en-US" dirty="0"/>
              <a:t>   (State Space Search)</a:t>
            </a:r>
          </a:p>
          <a:p>
            <a:pPr>
              <a:buFont typeface="Wingdings" panose="05000000000000000000" pitchFamily="2" charset="2"/>
              <a:buChar char="§"/>
            </a:pPr>
            <a:r>
              <a:rPr lang="en-US" dirty="0"/>
              <a:t> A* algorithm</a:t>
            </a:r>
          </a:p>
          <a:p>
            <a:pPr>
              <a:buFont typeface="Wingdings" panose="05000000000000000000" pitchFamily="2" charset="2"/>
              <a:buChar char="§"/>
            </a:pPr>
            <a:r>
              <a:rPr lang="en-US" dirty="0"/>
              <a:t> AO* algorithm</a:t>
            </a:r>
          </a:p>
          <a:p>
            <a:pPr>
              <a:buFont typeface="Wingdings" panose="05000000000000000000" pitchFamily="2" charset="2"/>
              <a:buChar char="§"/>
            </a:pPr>
            <a:r>
              <a:rPr lang="en-US" dirty="0"/>
              <a:t> Heuristic functions</a:t>
            </a:r>
          </a:p>
          <a:p>
            <a:pPr>
              <a:buFont typeface="Wingdings" panose="05000000000000000000" pitchFamily="2" charset="2"/>
              <a:buChar char="§"/>
            </a:pPr>
            <a:r>
              <a:rPr lang="en-US" dirty="0"/>
              <a:t> Hill climbing</a:t>
            </a:r>
          </a:p>
          <a:p>
            <a:pPr>
              <a:buFont typeface="Wingdings" panose="05000000000000000000" pitchFamily="2" charset="2"/>
              <a:buChar char="§"/>
            </a:pPr>
            <a:r>
              <a:rPr lang="en-US" dirty="0"/>
              <a:t> Searching game trees.</a:t>
            </a:r>
          </a:p>
          <a:p>
            <a:pPr>
              <a:buFont typeface="Wingdings" panose="05000000000000000000" pitchFamily="2" charset="2"/>
              <a:buChar char="§"/>
            </a:pPr>
            <a:endParaRPr lang="en-US" dirty="0">
              <a:solidFill>
                <a:srgbClr val="FF0000"/>
              </a:solidFill>
            </a:endParaRPr>
          </a:p>
        </p:txBody>
      </p:sp>
    </p:spTree>
    <p:extLst>
      <p:ext uri="{BB962C8B-B14F-4D97-AF65-F5344CB8AC3E}">
        <p14:creationId xmlns:p14="http://schemas.microsoft.com/office/powerpoint/2010/main" val="2141286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154735" y="161500"/>
            <a:ext cx="1438214" cy="461665"/>
          </a:xfrm>
          <a:prstGeom prst="rect">
            <a:avLst/>
          </a:prstGeom>
        </p:spPr>
        <p:txBody>
          <a:bodyPr wrap="none">
            <a:spAutoFit/>
          </a:bodyPr>
          <a:lstStyle/>
          <a:p>
            <a:r>
              <a:rPr lang="en-US" sz="2400" dirty="0">
                <a:solidFill>
                  <a:schemeClr val="bg1"/>
                </a:solidFill>
                <a:latin typeface="Times New Roman" pitchFamily="18" charset="0"/>
                <a:cs typeface="Times New Roman" pitchFamily="18" charset="0"/>
              </a:rPr>
              <a:t>Example: </a:t>
            </a:r>
          </a:p>
        </p:txBody>
      </p:sp>
      <p:pic>
        <p:nvPicPr>
          <p:cNvPr id="3074" name="Picture 2"/>
          <p:cNvPicPr>
            <a:picLocks noChangeAspect="1" noChangeArrowheads="1"/>
          </p:cNvPicPr>
          <p:nvPr/>
        </p:nvPicPr>
        <p:blipFill>
          <a:blip r:embed="rId3"/>
          <a:srcRect/>
          <a:stretch>
            <a:fillRect/>
          </a:stretch>
        </p:blipFill>
        <p:spPr bwMode="auto">
          <a:xfrm>
            <a:off x="213904" y="766354"/>
            <a:ext cx="4762500" cy="3810000"/>
          </a:xfrm>
          <a:prstGeom prst="rect">
            <a:avLst/>
          </a:prstGeom>
          <a:noFill/>
          <a:ln w="9525">
            <a:noFill/>
            <a:miter lim="800000"/>
            <a:headEnd/>
            <a:tailEnd/>
          </a:ln>
          <a:effectLst/>
        </p:spPr>
      </p:pic>
      <p:sp>
        <p:nvSpPr>
          <p:cNvPr id="5" name="Rectangle 4"/>
          <p:cNvSpPr/>
          <p:nvPr/>
        </p:nvSpPr>
        <p:spPr>
          <a:xfrm>
            <a:off x="213359" y="4923919"/>
            <a:ext cx="7336971" cy="1200329"/>
          </a:xfrm>
          <a:prstGeom prst="rect">
            <a:avLst/>
          </a:prstGeom>
        </p:spPr>
        <p:txBody>
          <a:bodyPr wrap="square">
            <a:spAutoFit/>
          </a:bodyPr>
          <a:lstStyle/>
          <a:p>
            <a:r>
              <a:rPr lang="en-US" sz="2400" b="1" dirty="0">
                <a:solidFill>
                  <a:schemeClr val="tx2"/>
                </a:solidFill>
                <a:latin typeface="Times New Roman" pitchFamily="18" charset="0"/>
                <a:cs typeface="Times New Roman" pitchFamily="18" charset="0"/>
              </a:rPr>
              <a:t>Completeness: </a:t>
            </a:r>
          </a:p>
          <a:p>
            <a:r>
              <a:rPr lang="en-US" sz="2400" dirty="0">
                <a:solidFill>
                  <a:schemeClr val="tx2"/>
                </a:solidFill>
                <a:latin typeface="Times New Roman" pitchFamily="18" charset="0"/>
                <a:cs typeface="Times New Roman" pitchFamily="18" charset="0"/>
              </a:rPr>
              <a:t>Uniform-cost search is complete, such as if there is a solution, UCS will find it. </a:t>
            </a:r>
          </a:p>
        </p:txBody>
      </p:sp>
    </p:spTree>
    <p:extLst>
      <p:ext uri="{BB962C8B-B14F-4D97-AF65-F5344CB8AC3E}">
        <p14:creationId xmlns:p14="http://schemas.microsoft.com/office/powerpoint/2010/main" val="4251383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586076-AAEA-450F-9799-B2D4A254B6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304766" y="1122291"/>
            <a:ext cx="11673873" cy="5632311"/>
          </a:xfrm>
          <a:prstGeom prst="rect">
            <a:avLst/>
          </a:prstGeom>
        </p:spPr>
        <p:txBody>
          <a:bodyPr wrap="square">
            <a:spAutoFit/>
          </a:bodyPr>
          <a:lstStyle/>
          <a:p>
            <a:pPr marL="800100" lvl="1" indent="-342900">
              <a:buFont typeface="Arial" panose="020B0604020202020204" pitchFamily="34" charset="0"/>
              <a:buChar char="•"/>
            </a:pPr>
            <a:r>
              <a:rPr lang="en-US" sz="2400" dirty="0">
                <a:latin typeface="Times New Roman" pitchFamily="18" charset="0"/>
                <a:cs typeface="Times New Roman" pitchFamily="18" charset="0"/>
              </a:rPr>
              <a:t>The iterative deepening algorithm is a combination of DFS and BFS algorithms. This search algorithm finds out the best depth limit and does it by gradually increasing the limit until a goal is found. </a:t>
            </a:r>
          </a:p>
          <a:p>
            <a:pPr marL="800100" lvl="1" indent="-342900" algn="just">
              <a:buFont typeface="Arial" panose="020B0604020202020204" pitchFamily="34" charset="0"/>
              <a:buChar char="•"/>
            </a:pPr>
            <a:r>
              <a:rPr lang="en-US" sz="2400" dirty="0">
                <a:latin typeface="Times New Roman" pitchFamily="18" charset="0"/>
                <a:cs typeface="Times New Roman" pitchFamily="18" charset="0"/>
              </a:rPr>
              <a:t>This algorithm performs depth-first search up to a certain "depth limit", and it keeps increasing the depth limit after each iteration until the goal node is found. </a:t>
            </a:r>
          </a:p>
          <a:p>
            <a:pPr marL="800100" lvl="1" indent="-342900" algn="just">
              <a:buFont typeface="Arial" panose="020B0604020202020204" pitchFamily="34" charset="0"/>
              <a:buChar char="•"/>
            </a:pPr>
            <a:r>
              <a:rPr lang="en-US" sz="2400" dirty="0">
                <a:latin typeface="Times New Roman" pitchFamily="18" charset="0"/>
                <a:cs typeface="Times New Roman" pitchFamily="18" charset="0"/>
              </a:rPr>
              <a:t>This Search algorithm combines the benefits of Breadth-first search's fast search and depth-first search's memory efficiency. </a:t>
            </a:r>
          </a:p>
          <a:p>
            <a:pPr marL="800100" lvl="1" indent="-342900" algn="just">
              <a:buFont typeface="Arial" panose="020B0604020202020204" pitchFamily="34" charset="0"/>
              <a:buChar char="•"/>
            </a:pPr>
            <a:r>
              <a:rPr lang="en-US" sz="2400" dirty="0">
                <a:latin typeface="Times New Roman" pitchFamily="18" charset="0"/>
                <a:cs typeface="Times New Roman" pitchFamily="18" charset="0"/>
              </a:rPr>
              <a:t>The iterative search algorithm is useful uninformed search when search space is large, and depth of goal node is unknown. </a:t>
            </a:r>
          </a:p>
          <a:p>
            <a:endParaRPr lang="en-US" sz="1200" dirty="0">
              <a:solidFill>
                <a:srgbClr val="FF0000"/>
              </a:solidFill>
              <a:latin typeface="Times New Roman" pitchFamily="18" charset="0"/>
              <a:cs typeface="Times New Roman" pitchFamily="18" charset="0"/>
            </a:endParaRPr>
          </a:p>
          <a:p>
            <a:r>
              <a:rPr lang="en-US" sz="2400" b="1" dirty="0">
                <a:solidFill>
                  <a:srgbClr val="FF0000"/>
                </a:solidFill>
                <a:latin typeface="Times New Roman" pitchFamily="18" charset="0"/>
                <a:cs typeface="Times New Roman" pitchFamily="18" charset="0"/>
              </a:rPr>
              <a:t>Advantages: </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It combines the benefits of BFS and DFS search algorithm in terms of fast search and memory efficiency. </a:t>
            </a:r>
          </a:p>
          <a:p>
            <a:endParaRPr lang="en-US" sz="1200" dirty="0">
              <a:solidFill>
                <a:srgbClr val="FF0000"/>
              </a:solidFill>
              <a:latin typeface="Times New Roman" pitchFamily="18" charset="0"/>
              <a:cs typeface="Times New Roman" pitchFamily="18" charset="0"/>
            </a:endParaRPr>
          </a:p>
          <a:p>
            <a:r>
              <a:rPr lang="en-US" sz="2400" b="1" dirty="0">
                <a:solidFill>
                  <a:srgbClr val="FF0000"/>
                </a:solidFill>
                <a:latin typeface="Times New Roman" pitchFamily="18" charset="0"/>
                <a:cs typeface="Times New Roman" pitchFamily="18" charset="0"/>
              </a:rPr>
              <a:t>Disadvantages: </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The main drawback of IDDFS is that it repeats all the work of the previous phase. </a:t>
            </a:r>
          </a:p>
        </p:txBody>
      </p:sp>
      <p:sp>
        <p:nvSpPr>
          <p:cNvPr id="2" name="TextBox 1"/>
          <p:cNvSpPr txBox="1"/>
          <p:nvPr/>
        </p:nvSpPr>
        <p:spPr>
          <a:xfrm>
            <a:off x="304766" y="222224"/>
            <a:ext cx="9527211" cy="769441"/>
          </a:xfrm>
          <a:prstGeom prst="rect">
            <a:avLst/>
          </a:prstGeom>
          <a:noFill/>
        </p:spPr>
        <p:txBody>
          <a:bodyPr wrap="square" rtlCol="0">
            <a:spAutoFit/>
          </a:bodyPr>
          <a:lstStyle/>
          <a:p>
            <a:r>
              <a:rPr lang="en-IN" sz="4400" dirty="0"/>
              <a:t>5. Iterative deepening depth-first Search:</a:t>
            </a:r>
          </a:p>
        </p:txBody>
      </p:sp>
    </p:spTree>
    <p:extLst>
      <p:ext uri="{BB962C8B-B14F-4D97-AF65-F5344CB8AC3E}">
        <p14:creationId xmlns:p14="http://schemas.microsoft.com/office/powerpoint/2010/main" val="92920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4" name="Rectangle 3"/>
          <p:cNvSpPr/>
          <p:nvPr/>
        </p:nvSpPr>
        <p:spPr>
          <a:xfrm>
            <a:off x="104504" y="398539"/>
            <a:ext cx="9727473" cy="1569660"/>
          </a:xfrm>
          <a:prstGeom prst="rect">
            <a:avLst/>
          </a:prstGeom>
        </p:spPr>
        <p:txBody>
          <a:bodyPr wrap="square">
            <a:spAutoFit/>
          </a:bodyPr>
          <a:lstStyle/>
          <a:p>
            <a:r>
              <a:rPr lang="en-US" sz="2400" dirty="0">
                <a:latin typeface="Times New Roman" pitchFamily="18" charset="0"/>
                <a:cs typeface="Times New Roman" pitchFamily="18" charset="0"/>
              </a:rPr>
              <a:t>Example: </a:t>
            </a:r>
          </a:p>
          <a:p>
            <a:pPr algn="just"/>
            <a:r>
              <a:rPr lang="en-US" sz="2400" dirty="0">
                <a:latin typeface="Times New Roman" pitchFamily="18" charset="0"/>
                <a:cs typeface="Times New Roman" pitchFamily="18" charset="0"/>
              </a:rPr>
              <a:t>Following tree structure is showing the iterative deepening depth-first search. IDDFS algorithm performs various iterations until it does not find the goal node. The iteration performed by the algorithm is given as: </a:t>
            </a:r>
          </a:p>
        </p:txBody>
      </p:sp>
      <p:pic>
        <p:nvPicPr>
          <p:cNvPr id="4098" name="Picture 2"/>
          <p:cNvPicPr>
            <a:picLocks noChangeAspect="1" noChangeArrowheads="1"/>
          </p:cNvPicPr>
          <p:nvPr/>
        </p:nvPicPr>
        <p:blipFill>
          <a:blip r:embed="rId3"/>
          <a:srcRect/>
          <a:stretch>
            <a:fillRect/>
          </a:stretch>
        </p:blipFill>
        <p:spPr bwMode="auto">
          <a:xfrm>
            <a:off x="7485017" y="1802674"/>
            <a:ext cx="4415245" cy="4532811"/>
          </a:xfrm>
          <a:prstGeom prst="rect">
            <a:avLst/>
          </a:prstGeom>
          <a:noFill/>
          <a:ln w="9525">
            <a:noFill/>
            <a:miter lim="800000"/>
            <a:headEnd/>
            <a:tailEnd/>
          </a:ln>
          <a:effectLst/>
        </p:spPr>
      </p:pic>
      <p:sp>
        <p:nvSpPr>
          <p:cNvPr id="5" name="Rectangle 4"/>
          <p:cNvSpPr/>
          <p:nvPr/>
        </p:nvSpPr>
        <p:spPr>
          <a:xfrm>
            <a:off x="396240" y="2449950"/>
            <a:ext cx="5364480" cy="1200329"/>
          </a:xfrm>
          <a:prstGeom prst="rect">
            <a:avLst/>
          </a:prstGeom>
        </p:spPr>
        <p:txBody>
          <a:bodyPr wrap="square">
            <a:spAutoFit/>
          </a:bodyPr>
          <a:lstStyle/>
          <a:p>
            <a:r>
              <a:rPr lang="en-US" sz="2400" dirty="0">
                <a:latin typeface="Times New Roman" pitchFamily="18" charset="0"/>
                <a:cs typeface="Times New Roman" pitchFamily="18" charset="0"/>
              </a:rPr>
              <a:t>1'st Iteration-----&gt; A </a:t>
            </a:r>
          </a:p>
          <a:p>
            <a:r>
              <a:rPr lang="en-US" sz="2400" dirty="0">
                <a:latin typeface="Times New Roman" pitchFamily="18" charset="0"/>
                <a:cs typeface="Times New Roman" pitchFamily="18" charset="0"/>
              </a:rPr>
              <a:t>2'nd Iteration----&gt; A, B, C </a:t>
            </a:r>
          </a:p>
          <a:p>
            <a:r>
              <a:rPr lang="en-US" sz="2400" dirty="0">
                <a:latin typeface="Times New Roman" pitchFamily="18" charset="0"/>
                <a:cs typeface="Times New Roman" pitchFamily="18" charset="0"/>
              </a:rPr>
              <a:t>3'rd Iteration------&gt;A, B, D, E, C, F, G </a:t>
            </a:r>
          </a:p>
        </p:txBody>
      </p:sp>
      <p:sp>
        <p:nvSpPr>
          <p:cNvPr id="6" name="Rectangle 5"/>
          <p:cNvSpPr/>
          <p:nvPr/>
        </p:nvSpPr>
        <p:spPr>
          <a:xfrm>
            <a:off x="396240" y="3573525"/>
            <a:ext cx="7210698" cy="830997"/>
          </a:xfrm>
          <a:prstGeom prst="rect">
            <a:avLst/>
          </a:prstGeom>
        </p:spPr>
        <p:txBody>
          <a:bodyPr wrap="square">
            <a:spAutoFit/>
          </a:bodyPr>
          <a:lstStyle/>
          <a:p>
            <a:r>
              <a:rPr lang="en-US" sz="2400" dirty="0">
                <a:latin typeface="Times New Roman" pitchFamily="18" charset="0"/>
                <a:cs typeface="Times New Roman" pitchFamily="18" charset="0"/>
              </a:rPr>
              <a:t>4'th Iteration------&gt;A, B, D, H, I, E, C, F, K, G In the fourth iteration, the algorithm will find the goal node. </a:t>
            </a:r>
          </a:p>
        </p:txBody>
      </p:sp>
    </p:spTree>
    <p:extLst>
      <p:ext uri="{BB962C8B-B14F-4D97-AF65-F5344CB8AC3E}">
        <p14:creationId xmlns:p14="http://schemas.microsoft.com/office/powerpoint/2010/main" val="172907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330926" y="1174547"/>
            <a:ext cx="11425646" cy="4647426"/>
          </a:xfrm>
          <a:prstGeom prst="rect">
            <a:avLst/>
          </a:prstGeom>
        </p:spPr>
        <p:txBody>
          <a:bodyPr wrap="square">
            <a:spAutoFit/>
          </a:bodyPr>
          <a:lstStyle/>
          <a:p>
            <a:pPr algn="just"/>
            <a:r>
              <a:rPr lang="en-US" sz="2400" b="1" dirty="0">
                <a:solidFill>
                  <a:srgbClr val="FF0000"/>
                </a:solidFill>
                <a:latin typeface="Times New Roman" pitchFamily="18" charset="0"/>
                <a:cs typeface="Times New Roman" pitchFamily="18" charset="0"/>
              </a:rPr>
              <a:t>Completeness:</a:t>
            </a:r>
            <a:r>
              <a:rPr lang="en-US" sz="2400" b="1" dirty="0">
                <a:latin typeface="Times New Roman" pitchFamily="18" charset="0"/>
                <a:cs typeface="Times New Roman" pitchFamily="18" charset="0"/>
              </a:rPr>
              <a:t> </a:t>
            </a:r>
            <a:endParaRPr lang="en-US" sz="2400" b="1" dirty="0">
              <a:solidFill>
                <a:schemeClr val="bg1"/>
              </a:solidFill>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This algorithm is complete if the branching factor is finite. </a:t>
            </a:r>
          </a:p>
          <a:p>
            <a:pPr algn="just"/>
            <a:endParaRPr lang="en-US" sz="16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Time Complexity:</a:t>
            </a:r>
            <a:r>
              <a:rPr lang="en-US" sz="2400" b="1"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Let's suppose b is the branching factor and depth is d then the worst-case time complexity is </a:t>
            </a:r>
            <a:r>
              <a:rPr lang="en-US" sz="2400" b="1" dirty="0">
                <a:latin typeface="Times New Roman" pitchFamily="18" charset="0"/>
                <a:cs typeface="Times New Roman" pitchFamily="18" charset="0"/>
              </a:rPr>
              <a:t>O(</a:t>
            </a:r>
            <a:r>
              <a:rPr lang="en-US" sz="2400" b="1" dirty="0" err="1">
                <a:latin typeface="Times New Roman" pitchFamily="18" charset="0"/>
                <a:cs typeface="Times New Roman" pitchFamily="18" charset="0"/>
              </a:rPr>
              <a:t>b^d</a:t>
            </a:r>
            <a:r>
              <a:rPr lang="en-US" sz="2400" b="1" dirty="0">
                <a:latin typeface="Times New Roman" pitchFamily="18" charset="0"/>
                <a:cs typeface="Times New Roman" pitchFamily="18" charset="0"/>
              </a:rPr>
              <a:t>). </a:t>
            </a:r>
          </a:p>
          <a:p>
            <a:pPr algn="just"/>
            <a:endParaRPr lang="en-US" sz="1600" b="1"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Space Complexity:</a:t>
            </a:r>
            <a:r>
              <a:rPr lang="en-US" sz="2400" b="1"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The space complexity of IDDFS will be </a:t>
            </a:r>
            <a:r>
              <a:rPr lang="en-US" sz="2400" b="1" dirty="0">
                <a:latin typeface="Times New Roman" pitchFamily="18" charset="0"/>
                <a:cs typeface="Times New Roman" pitchFamily="18" charset="0"/>
              </a:rPr>
              <a:t>O(b*d).</a:t>
            </a:r>
          </a:p>
          <a:p>
            <a:pPr algn="just"/>
            <a:r>
              <a:rPr lang="en-US" sz="2400" b="1" dirty="0">
                <a:latin typeface="Times New Roman" pitchFamily="18" charset="0"/>
                <a:cs typeface="Times New Roman" pitchFamily="18" charset="0"/>
              </a:rPr>
              <a:t> </a:t>
            </a:r>
          </a:p>
          <a:p>
            <a:pPr algn="just"/>
            <a:r>
              <a:rPr lang="en-US" sz="2400" b="1" dirty="0">
                <a:solidFill>
                  <a:srgbClr val="FF0000"/>
                </a:solidFill>
                <a:latin typeface="Times New Roman" pitchFamily="18" charset="0"/>
                <a:cs typeface="Times New Roman" pitchFamily="18" charset="0"/>
              </a:rPr>
              <a:t>Optimal:</a:t>
            </a:r>
            <a:r>
              <a:rPr lang="en-US" sz="2400" b="1"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IDDFS algorithm is optimal if path cost is a non- decreasing function of the depth of the node. </a:t>
            </a:r>
          </a:p>
        </p:txBody>
      </p:sp>
    </p:spTree>
    <p:extLst>
      <p:ext uri="{BB962C8B-B14F-4D97-AF65-F5344CB8AC3E}">
        <p14:creationId xmlns:p14="http://schemas.microsoft.com/office/powerpoint/2010/main" val="2752374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629" y="169183"/>
            <a:ext cx="8854440" cy="901972"/>
          </a:xfrm>
        </p:spPr>
        <p:txBody>
          <a:bodyPr>
            <a:normAutofit/>
          </a:bodyPr>
          <a:lstStyle/>
          <a:p>
            <a:r>
              <a:rPr lang="en-IN" dirty="0"/>
              <a:t>6. Bidirectional Search Algorithm:</a:t>
            </a:r>
          </a:p>
        </p:txBody>
      </p:sp>
      <p:sp>
        <p:nvSpPr>
          <p:cNvPr id="3" name="Content Placeholder 2"/>
          <p:cNvSpPr>
            <a:spLocks noGrp="1"/>
          </p:cNvSpPr>
          <p:nvPr>
            <p:ph idx="1"/>
          </p:nvPr>
        </p:nvSpPr>
        <p:spPr>
          <a:xfrm>
            <a:off x="629195" y="1201784"/>
            <a:ext cx="10515600" cy="4976948"/>
          </a:xfrm>
        </p:spPr>
        <p:txBody>
          <a:bodyPr>
            <a:normAutofit fontScale="92500" lnSpcReduction="20000"/>
          </a:bodyPr>
          <a:lstStyle/>
          <a:p>
            <a:pPr algn="just"/>
            <a:r>
              <a:rPr lang="en-IN" dirty="0"/>
              <a:t>Bidirectional search algorithm runs two simultaneous searches, one form initial state called as forward-search and other from goal node called as backward-search, to find the goal node. </a:t>
            </a:r>
          </a:p>
          <a:p>
            <a:pPr algn="just"/>
            <a:r>
              <a:rPr lang="en-IN" dirty="0"/>
              <a:t>Bidirectional search replaces one single search graph with two small subgraphs in which one starts the search from an initial vertex and other starts from goal vertex. The search stops when these two graphs intersect each other.</a:t>
            </a:r>
          </a:p>
          <a:p>
            <a:r>
              <a:rPr lang="en-IN" dirty="0"/>
              <a:t>Bidirectional search can use search techniques such as BFS, DFS, DLS, etc.</a:t>
            </a:r>
          </a:p>
          <a:p>
            <a:r>
              <a:rPr lang="en-IN" b="1" dirty="0"/>
              <a:t>Advantages:</a:t>
            </a:r>
            <a:endParaRPr lang="en-IN" dirty="0"/>
          </a:p>
          <a:p>
            <a:pPr lvl="1"/>
            <a:r>
              <a:rPr lang="en-IN" dirty="0"/>
              <a:t>Bidirectional search is fast.</a:t>
            </a:r>
          </a:p>
          <a:p>
            <a:pPr lvl="1"/>
            <a:r>
              <a:rPr lang="en-IN" dirty="0"/>
              <a:t>Bidirectional search requires less memory</a:t>
            </a:r>
          </a:p>
          <a:p>
            <a:r>
              <a:rPr lang="en-IN" b="1" dirty="0"/>
              <a:t>Disadvantages:</a:t>
            </a:r>
            <a:endParaRPr lang="en-IN" dirty="0"/>
          </a:p>
          <a:p>
            <a:pPr lvl="1"/>
            <a:r>
              <a:rPr lang="en-IN" dirty="0"/>
              <a:t>Implementation of the bidirectional search tree is difficult.</a:t>
            </a:r>
          </a:p>
          <a:p>
            <a:pPr lvl="1"/>
            <a:r>
              <a:rPr lang="en-IN" dirty="0">
                <a:solidFill>
                  <a:srgbClr val="FF0000"/>
                </a:solidFill>
              </a:rPr>
              <a:t>In bidirectional search, one should know the goal state in advance.</a:t>
            </a:r>
          </a:p>
          <a:p>
            <a:endParaRPr lang="en-IN" dirty="0"/>
          </a:p>
        </p:txBody>
      </p:sp>
    </p:spTree>
    <p:extLst>
      <p:ext uri="{BB962C8B-B14F-4D97-AF65-F5344CB8AC3E}">
        <p14:creationId xmlns:p14="http://schemas.microsoft.com/office/powerpoint/2010/main" val="2111695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132" y="169183"/>
            <a:ext cx="5706291" cy="901972"/>
          </a:xfrm>
        </p:spPr>
        <p:txBody>
          <a:bodyPr>
            <a:normAutofit/>
          </a:bodyPr>
          <a:lstStyle/>
          <a:p>
            <a:r>
              <a:rPr lang="en-IN" dirty="0"/>
              <a:t>Example</a:t>
            </a:r>
          </a:p>
        </p:txBody>
      </p:sp>
      <p:sp>
        <p:nvSpPr>
          <p:cNvPr id="3" name="Content Placeholder 2"/>
          <p:cNvSpPr>
            <a:spLocks noGrp="1"/>
          </p:cNvSpPr>
          <p:nvPr>
            <p:ph idx="1"/>
          </p:nvPr>
        </p:nvSpPr>
        <p:spPr>
          <a:xfrm>
            <a:off x="616132" y="1136471"/>
            <a:ext cx="5706291" cy="2272935"/>
          </a:xfrm>
        </p:spPr>
        <p:txBody>
          <a:bodyPr>
            <a:normAutofit/>
          </a:bodyPr>
          <a:lstStyle/>
          <a:p>
            <a:pPr algn="just"/>
            <a:r>
              <a:rPr lang="en-IN" sz="2000" dirty="0"/>
              <a:t>In the below search tree, bidirectional search algorithm is applied. This algorithm divides one graph/tree into two sub-graphs. It starts traversing from </a:t>
            </a:r>
            <a:r>
              <a:rPr lang="en-IN" sz="2000" dirty="0">
                <a:solidFill>
                  <a:srgbClr val="FF0000"/>
                </a:solidFill>
              </a:rPr>
              <a:t>node 1 in the forward direction </a:t>
            </a:r>
            <a:r>
              <a:rPr lang="en-IN" sz="2000" dirty="0"/>
              <a:t>and starts from </a:t>
            </a:r>
            <a:r>
              <a:rPr lang="en-IN" sz="2000" dirty="0">
                <a:solidFill>
                  <a:srgbClr val="FF0000"/>
                </a:solidFill>
              </a:rPr>
              <a:t>goal node 16 in the backward direction</a:t>
            </a:r>
            <a:r>
              <a:rPr lang="en-IN" sz="2000" dirty="0"/>
              <a:t>.</a:t>
            </a:r>
          </a:p>
          <a:p>
            <a:pPr algn="just"/>
            <a:r>
              <a:rPr lang="en-IN" sz="2000" dirty="0"/>
              <a:t>The algorithm </a:t>
            </a:r>
            <a:r>
              <a:rPr lang="en-IN" sz="2000" dirty="0">
                <a:solidFill>
                  <a:srgbClr val="FF0000"/>
                </a:solidFill>
              </a:rPr>
              <a:t>terminates at node 9 where two searches meet.</a:t>
            </a:r>
          </a:p>
          <a:p>
            <a:pPr marL="0" indent="0">
              <a:buNone/>
            </a:pPr>
            <a:endParaRPr lang="en-IN" dirty="0"/>
          </a:p>
        </p:txBody>
      </p:sp>
      <p:pic>
        <p:nvPicPr>
          <p:cNvPr id="1026" name="Picture 2" descr="Un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506" y="1071155"/>
            <a:ext cx="4762500" cy="46765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6132" y="3409408"/>
            <a:ext cx="5601789" cy="2677656"/>
          </a:xfrm>
          <a:prstGeom prst="rect">
            <a:avLst/>
          </a:prstGeom>
        </p:spPr>
        <p:txBody>
          <a:bodyPr wrap="square">
            <a:spAutoFit/>
          </a:bodyPr>
          <a:lstStyle/>
          <a:p>
            <a:pPr algn="just"/>
            <a:r>
              <a:rPr lang="en-IN" sz="2400" b="1" dirty="0">
                <a:solidFill>
                  <a:srgbClr val="FF0000"/>
                </a:solidFill>
              </a:rPr>
              <a:t>Completeness:</a:t>
            </a:r>
            <a:r>
              <a:rPr lang="en-IN" sz="2400" dirty="0">
                <a:solidFill>
                  <a:srgbClr val="333333"/>
                </a:solidFill>
              </a:rPr>
              <a:t> Bidirectional Search is complete if we use BFS in both searches.</a:t>
            </a:r>
          </a:p>
          <a:p>
            <a:pPr algn="just"/>
            <a:r>
              <a:rPr lang="en-IN" sz="2400" b="1" dirty="0">
                <a:solidFill>
                  <a:srgbClr val="FF0000"/>
                </a:solidFill>
              </a:rPr>
              <a:t>Time Complexity:</a:t>
            </a:r>
            <a:r>
              <a:rPr lang="en-IN" sz="2400" dirty="0">
                <a:solidFill>
                  <a:srgbClr val="333333"/>
                </a:solidFill>
              </a:rPr>
              <a:t> Time complexity of bidirectional search using BFS is </a:t>
            </a:r>
            <a:r>
              <a:rPr lang="en-IN" sz="2400" b="1" dirty="0">
                <a:solidFill>
                  <a:srgbClr val="333333"/>
                </a:solidFill>
              </a:rPr>
              <a:t>O(</a:t>
            </a:r>
            <a:r>
              <a:rPr lang="en-IN" sz="2400" b="1" dirty="0" err="1">
                <a:solidFill>
                  <a:srgbClr val="333333"/>
                </a:solidFill>
              </a:rPr>
              <a:t>b</a:t>
            </a:r>
            <a:r>
              <a:rPr lang="en-IN" sz="2400" b="1" baseline="30000" dirty="0" err="1">
                <a:solidFill>
                  <a:srgbClr val="333333"/>
                </a:solidFill>
              </a:rPr>
              <a:t>d</a:t>
            </a:r>
            <a:r>
              <a:rPr lang="en-IN" sz="2400" b="1" dirty="0">
                <a:solidFill>
                  <a:srgbClr val="333333"/>
                </a:solidFill>
              </a:rPr>
              <a:t>)</a:t>
            </a:r>
            <a:r>
              <a:rPr lang="en-IN" sz="2400" dirty="0">
                <a:solidFill>
                  <a:srgbClr val="333333"/>
                </a:solidFill>
              </a:rPr>
              <a:t>.</a:t>
            </a:r>
          </a:p>
          <a:p>
            <a:pPr algn="just"/>
            <a:r>
              <a:rPr lang="en-IN" sz="2400" b="1" dirty="0">
                <a:solidFill>
                  <a:srgbClr val="FF0000"/>
                </a:solidFill>
              </a:rPr>
              <a:t>Space Complexity</a:t>
            </a:r>
            <a:r>
              <a:rPr lang="en-IN" sz="2400" b="1" dirty="0">
                <a:solidFill>
                  <a:srgbClr val="333333"/>
                </a:solidFill>
              </a:rPr>
              <a:t>:</a:t>
            </a:r>
            <a:r>
              <a:rPr lang="en-IN" sz="2400" dirty="0">
                <a:solidFill>
                  <a:srgbClr val="333333"/>
                </a:solidFill>
              </a:rPr>
              <a:t> Space complexity of bidirectional search is </a:t>
            </a:r>
            <a:r>
              <a:rPr lang="en-IN" sz="2400" b="1" dirty="0">
                <a:solidFill>
                  <a:srgbClr val="333333"/>
                </a:solidFill>
              </a:rPr>
              <a:t>O(</a:t>
            </a:r>
            <a:r>
              <a:rPr lang="en-IN" sz="2400" b="1" dirty="0" err="1">
                <a:solidFill>
                  <a:srgbClr val="333333"/>
                </a:solidFill>
              </a:rPr>
              <a:t>b</a:t>
            </a:r>
            <a:r>
              <a:rPr lang="en-IN" sz="2400" b="1" baseline="30000" dirty="0" err="1">
                <a:solidFill>
                  <a:srgbClr val="333333"/>
                </a:solidFill>
              </a:rPr>
              <a:t>d</a:t>
            </a:r>
            <a:r>
              <a:rPr lang="en-IN" sz="2400" b="1" dirty="0">
                <a:solidFill>
                  <a:srgbClr val="333333"/>
                </a:solidFill>
              </a:rPr>
              <a:t>)</a:t>
            </a:r>
            <a:r>
              <a:rPr lang="en-IN" sz="2400" dirty="0">
                <a:solidFill>
                  <a:srgbClr val="333333"/>
                </a:solidFill>
              </a:rPr>
              <a:t>.</a:t>
            </a:r>
          </a:p>
          <a:p>
            <a:pPr algn="just"/>
            <a:r>
              <a:rPr lang="en-IN" sz="2400" b="1" dirty="0">
                <a:solidFill>
                  <a:srgbClr val="FF0000"/>
                </a:solidFill>
              </a:rPr>
              <a:t>Optimal:</a:t>
            </a:r>
            <a:r>
              <a:rPr lang="en-IN" sz="2400" dirty="0">
                <a:solidFill>
                  <a:srgbClr val="333333"/>
                </a:solidFill>
              </a:rPr>
              <a:t> Bidirectional search is Optimal.</a:t>
            </a:r>
            <a:endParaRPr lang="en-IN" sz="2400" b="0" i="0" dirty="0">
              <a:solidFill>
                <a:srgbClr val="333333"/>
              </a:solidFill>
              <a:effectLst/>
            </a:endParaRPr>
          </a:p>
        </p:txBody>
      </p:sp>
    </p:spTree>
    <p:extLst>
      <p:ext uri="{BB962C8B-B14F-4D97-AF65-F5344CB8AC3E}">
        <p14:creationId xmlns:p14="http://schemas.microsoft.com/office/powerpoint/2010/main" val="165077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239479" y="336176"/>
            <a:ext cx="7075713" cy="5478423"/>
          </a:xfrm>
          <a:prstGeom prst="rect">
            <a:avLst/>
          </a:prstGeom>
        </p:spPr>
        <p:txBody>
          <a:bodyPr wrap="square">
            <a:spAutoFit/>
          </a:bodyPr>
          <a:lstStyle/>
          <a:p>
            <a:r>
              <a:rPr lang="en-US" sz="2800" dirty="0">
                <a:solidFill>
                  <a:schemeClr val="bg1"/>
                </a:solidFill>
                <a:latin typeface="Times New Roman" pitchFamily="18" charset="0"/>
                <a:cs typeface="Times New Roman" pitchFamily="18" charset="0"/>
              </a:rPr>
              <a:t>Informed Search Algorithms </a:t>
            </a:r>
          </a:p>
          <a:p>
            <a:pPr>
              <a:spcBef>
                <a:spcPts val="600"/>
              </a:spcBef>
              <a:spcAft>
                <a:spcPts val="600"/>
              </a:spcAft>
            </a:pPr>
            <a:r>
              <a:rPr lang="en-US" sz="2400" dirty="0">
                <a:latin typeface="Times New Roman" pitchFamily="18" charset="0"/>
                <a:cs typeface="Times New Roman" pitchFamily="18" charset="0"/>
              </a:rPr>
              <a:t>So far we have talked about the uninformed search algorithms which looked through search space for all possible solutions of the problem without having any additional knowledge about search space. </a:t>
            </a:r>
          </a:p>
          <a:p>
            <a:r>
              <a:rPr lang="en-US" sz="2400" dirty="0">
                <a:latin typeface="Times New Roman" pitchFamily="18" charset="0"/>
                <a:cs typeface="Times New Roman" pitchFamily="18" charset="0"/>
              </a:rPr>
              <a:t>But informed search algorithm contains an array of knowledge such as how far we are from the goal, path cost, how to reach to goal node, etc. </a:t>
            </a:r>
          </a:p>
          <a:p>
            <a:r>
              <a:rPr lang="en-US" sz="2400" dirty="0">
                <a:latin typeface="Times New Roman" pitchFamily="18" charset="0"/>
                <a:cs typeface="Times New Roman" pitchFamily="18" charset="0"/>
              </a:rPr>
              <a:t>This knowledge help agents to explore less to the search space and find more efficiently the goal node. </a:t>
            </a:r>
          </a:p>
          <a:p>
            <a:r>
              <a:rPr lang="en-US" sz="2400" dirty="0">
                <a:latin typeface="Times New Roman" pitchFamily="18" charset="0"/>
                <a:cs typeface="Times New Roman" pitchFamily="18" charset="0"/>
              </a:rPr>
              <a:t>The informed search algorithm is more useful for large search space. </a:t>
            </a:r>
          </a:p>
          <a:p>
            <a:r>
              <a:rPr lang="en-US" sz="2400" dirty="0">
                <a:latin typeface="Times New Roman" pitchFamily="18" charset="0"/>
                <a:cs typeface="Times New Roman" pitchFamily="18" charset="0"/>
              </a:rPr>
              <a:t>Informed search algorithm uses the idea of heuristic, so it is also called Heuristic search. </a:t>
            </a:r>
          </a:p>
        </p:txBody>
      </p:sp>
    </p:spTree>
    <p:extLst>
      <p:ext uri="{BB962C8B-B14F-4D97-AF65-F5344CB8AC3E}">
        <p14:creationId xmlns:p14="http://schemas.microsoft.com/office/powerpoint/2010/main" val="26708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31977" y="0"/>
            <a:ext cx="2360023" cy="861039"/>
          </a:xfrm>
          <a:prstGeom prst="rect">
            <a:avLst/>
          </a:prstGeom>
        </p:spPr>
      </p:pic>
      <p:sp>
        <p:nvSpPr>
          <p:cNvPr id="3" name="Rectangle 2"/>
          <p:cNvSpPr/>
          <p:nvPr/>
        </p:nvSpPr>
        <p:spPr>
          <a:xfrm>
            <a:off x="143693" y="156756"/>
            <a:ext cx="8294913" cy="6370975"/>
          </a:xfrm>
          <a:prstGeom prst="rect">
            <a:avLst/>
          </a:prstGeom>
        </p:spPr>
        <p:txBody>
          <a:bodyPr wrap="square">
            <a:spAutoFit/>
          </a:bodyPr>
          <a:lstStyle/>
          <a:p>
            <a:r>
              <a:rPr lang="en-US" sz="2400" b="1" dirty="0">
                <a:solidFill>
                  <a:schemeClr val="bg1"/>
                </a:solidFill>
                <a:latin typeface="Times New Roman" pitchFamily="18" charset="0"/>
                <a:cs typeface="Times New Roman" pitchFamily="18" charset="0"/>
              </a:rPr>
              <a:t>Heuristics function: </a:t>
            </a:r>
          </a:p>
          <a:p>
            <a:endParaRPr lang="en-US" sz="2400" b="1" dirty="0">
              <a:solidFill>
                <a:schemeClr val="bg1"/>
              </a:solidFill>
              <a:latin typeface="Times New Roman" pitchFamily="18" charset="0"/>
              <a:cs typeface="Times New Roman" pitchFamily="18" charset="0"/>
            </a:endParaRPr>
          </a:p>
          <a:p>
            <a:pPr marL="342900" indent="-342900" algn="just">
              <a:buFont typeface="Wingdings" panose="05000000000000000000" pitchFamily="2" charset="2"/>
              <a:buChar char="§"/>
            </a:pPr>
            <a:r>
              <a:rPr lang="en-US" sz="2400" dirty="0">
                <a:latin typeface="Times New Roman" pitchFamily="18" charset="0"/>
                <a:cs typeface="Times New Roman" pitchFamily="18" charset="0"/>
              </a:rPr>
              <a:t>Heuristic is a function which is used in Informed Search, and it finds the most promising path. </a:t>
            </a:r>
          </a:p>
          <a:p>
            <a:pPr marL="342900" indent="-342900" algn="just">
              <a:buFont typeface="Wingdings" panose="05000000000000000000" pitchFamily="2" charset="2"/>
              <a:buChar char="§"/>
            </a:pPr>
            <a:r>
              <a:rPr lang="en-US" sz="2400" dirty="0">
                <a:latin typeface="Times New Roman" pitchFamily="18" charset="0"/>
                <a:cs typeface="Times New Roman" pitchFamily="18" charset="0"/>
              </a:rPr>
              <a:t>It takes the current state of the agent as its input and produces the estimation of how close agent is from the goal. The heuristic method, however, might not always give the best solution, but it guaranteed to find a good solution in reasonable time. </a:t>
            </a:r>
          </a:p>
          <a:p>
            <a:pPr marL="342900" indent="-342900" algn="just">
              <a:buFont typeface="Wingdings" panose="05000000000000000000" pitchFamily="2" charset="2"/>
              <a:buChar char="§"/>
            </a:pPr>
            <a:r>
              <a:rPr lang="en-US" sz="2400" dirty="0">
                <a:latin typeface="Times New Roman" pitchFamily="18" charset="0"/>
                <a:cs typeface="Times New Roman" pitchFamily="18" charset="0"/>
              </a:rPr>
              <a:t>Heuristic function estimates how close a state is to the goal. It is represented by h(n), and it calculates the cost of an optimal path between the pair of states. </a:t>
            </a:r>
          </a:p>
          <a:p>
            <a:pPr marL="342900" indent="-342900" algn="just">
              <a:buFont typeface="Wingdings" panose="05000000000000000000" pitchFamily="2" charset="2"/>
              <a:buChar char="§"/>
            </a:pPr>
            <a:r>
              <a:rPr lang="en-US" sz="2400" dirty="0">
                <a:latin typeface="Times New Roman" pitchFamily="18" charset="0"/>
                <a:cs typeface="Times New Roman" pitchFamily="18" charset="0"/>
              </a:rPr>
              <a:t>The value of the heuristic function is always positive. </a:t>
            </a:r>
          </a:p>
          <a:p>
            <a:pPr algn="just"/>
            <a:r>
              <a:rPr lang="en-US" sz="2400" dirty="0">
                <a:latin typeface="Times New Roman" pitchFamily="18" charset="0"/>
                <a:cs typeface="Times New Roman" pitchFamily="18" charset="0"/>
              </a:rPr>
              <a:t>Admissibility of the heuristic function is given as: </a:t>
            </a:r>
          </a:p>
          <a:p>
            <a:pPr algn="just"/>
            <a:r>
              <a:rPr lang="en-US" sz="2400" dirty="0">
                <a:latin typeface="Times New Roman" pitchFamily="18" charset="0"/>
                <a:cs typeface="Times New Roman" pitchFamily="18" charset="0"/>
              </a:rPr>
              <a:t>1. h(n) &lt;= h*(n) </a:t>
            </a:r>
          </a:p>
          <a:p>
            <a:pPr algn="just"/>
            <a:r>
              <a:rPr lang="en-US" sz="2400" dirty="0">
                <a:latin typeface="Times New Roman" pitchFamily="18" charset="0"/>
                <a:cs typeface="Times New Roman" pitchFamily="18" charset="0"/>
              </a:rPr>
              <a:t>Here h(n) is heuristic cost, and h*(n) is the estimated cost. Hence heuristic cost should be less than or equal to the estimated cost. </a:t>
            </a:r>
          </a:p>
        </p:txBody>
      </p:sp>
    </p:spTree>
    <p:extLst>
      <p:ext uri="{BB962C8B-B14F-4D97-AF65-F5344CB8AC3E}">
        <p14:creationId xmlns:p14="http://schemas.microsoft.com/office/powerpoint/2010/main" val="2670810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1" y="533992"/>
            <a:ext cx="8830490" cy="6955750"/>
          </a:xfrm>
          <a:prstGeom prst="rect">
            <a:avLst/>
          </a:prstGeom>
        </p:spPr>
        <p:txBody>
          <a:bodyPr wrap="square">
            <a:spAutoFit/>
          </a:bodyPr>
          <a:lstStyle/>
          <a:p>
            <a:r>
              <a:rPr lang="en-US" sz="2800" dirty="0">
                <a:solidFill>
                  <a:schemeClr val="bg1"/>
                </a:solidFill>
                <a:latin typeface="Times New Roman" pitchFamily="18" charset="0"/>
                <a:cs typeface="Times New Roman" pitchFamily="18" charset="0"/>
              </a:rPr>
              <a:t>1.) Best-first Search Algorithm (Greedy Search):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Best-first search algorithm always selects the path which appears best at that moment.</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 It is the combination of depth-first search and breadth-first search algorithms.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In the best first search algorithm, we expand the node which is closest to the goal node and the closest cost is estimated by heuristic function, i.e. </a:t>
            </a:r>
          </a:p>
          <a:p>
            <a:pPr marL="457200" indent="-457200" algn="just">
              <a:buAutoNum type="arabicPeriod"/>
            </a:pPr>
            <a:r>
              <a:rPr lang="en-US" sz="2400" dirty="0">
                <a:solidFill>
                  <a:srgbClr val="FFFF00"/>
                </a:solidFill>
                <a:latin typeface="Times New Roman" pitchFamily="18" charset="0"/>
                <a:cs typeface="Times New Roman" pitchFamily="18" charset="0"/>
              </a:rPr>
              <a:t>f(n)= h(n) </a:t>
            </a:r>
          </a:p>
          <a:p>
            <a:pPr marL="457200" indent="-457200" algn="just">
              <a:buAutoNum type="arabicPeriod"/>
            </a:pPr>
            <a:r>
              <a:rPr lang="en-US" sz="2400" dirty="0">
                <a:solidFill>
                  <a:srgbClr val="FFFF00"/>
                </a:solidFill>
                <a:latin typeface="Times New Roman" pitchFamily="18" charset="0"/>
                <a:cs typeface="Times New Roman" pitchFamily="18" charset="0"/>
              </a:rPr>
              <a:t>Where, g(n) = Cost from start node to current node n</a:t>
            </a:r>
          </a:p>
          <a:p>
            <a:pPr algn="just"/>
            <a:r>
              <a:rPr lang="en-US" sz="2400" dirty="0">
                <a:solidFill>
                  <a:srgbClr val="FFFF00"/>
                </a:solidFill>
                <a:latin typeface="Times New Roman" pitchFamily="18" charset="0"/>
                <a:cs typeface="Times New Roman" pitchFamily="18" charset="0"/>
              </a:rPr>
              <a:t>                   h(n)= estimated cost from node n to the goal node</a:t>
            </a:r>
          </a:p>
          <a:p>
            <a:pPr algn="just"/>
            <a:r>
              <a:rPr lang="en-US" sz="2400" dirty="0">
                <a:solidFill>
                  <a:srgbClr val="00B050"/>
                </a:solidFill>
                <a:latin typeface="Times New Roman" pitchFamily="18" charset="0"/>
                <a:cs typeface="Times New Roman" pitchFamily="18" charset="0"/>
              </a:rPr>
              <a:t>The Best first Search algorithm is implemented by the priority queue. </a:t>
            </a:r>
          </a:p>
          <a:p>
            <a:pPr lvl="0">
              <a:defRPr/>
            </a:pPr>
            <a:r>
              <a:rPr lang="en-US" sz="2400" dirty="0">
                <a:solidFill>
                  <a:prstClr val="white"/>
                </a:solidFill>
                <a:latin typeface="Times New Roman" pitchFamily="18" charset="0"/>
                <a:cs typeface="Times New Roman" pitchFamily="18" charset="0"/>
              </a:rPr>
              <a:t>Example: </a:t>
            </a:r>
          </a:p>
          <a:p>
            <a:pPr lvl="0">
              <a:defRPr/>
            </a:pPr>
            <a:endParaRPr lang="en-US" sz="1600" dirty="0">
              <a:solidFill>
                <a:prstClr val="white"/>
              </a:solidFill>
              <a:latin typeface="Times New Roman" pitchFamily="18" charset="0"/>
              <a:cs typeface="Times New Roman" pitchFamily="18" charset="0"/>
            </a:endParaRPr>
          </a:p>
          <a:p>
            <a:pPr lvl="0" algn="just">
              <a:defRPr/>
            </a:pPr>
            <a:r>
              <a:rPr lang="en-US" sz="2400" dirty="0">
                <a:solidFill>
                  <a:srgbClr val="FFFF00"/>
                </a:solidFill>
                <a:latin typeface="Times New Roman" pitchFamily="18" charset="0"/>
                <a:cs typeface="Times New Roman" pitchFamily="18" charset="0"/>
              </a:rPr>
              <a:t>Consider the below search problem, and we will traverse it using greedy best-first search. At each iteration, each node is expanded using evaluation function f(n)=h(n) , which is given in the below table. </a:t>
            </a:r>
          </a:p>
          <a:p>
            <a:pPr algn="just"/>
            <a:endParaRPr lang="en-US" sz="2400" dirty="0">
              <a:solidFill>
                <a:srgbClr val="00B050"/>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882587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4" name="Rectangle 3"/>
          <p:cNvSpPr/>
          <p:nvPr/>
        </p:nvSpPr>
        <p:spPr>
          <a:xfrm>
            <a:off x="156755" y="130630"/>
            <a:ext cx="7589519" cy="6586418"/>
          </a:xfrm>
          <a:prstGeom prst="rect">
            <a:avLst/>
          </a:prstGeom>
        </p:spPr>
        <p:txBody>
          <a:bodyPr wrap="square">
            <a:spAutoFit/>
          </a:bodyPr>
          <a:lstStyle/>
          <a:p>
            <a:r>
              <a:rPr lang="en-US" sz="2400" b="1" dirty="0">
                <a:solidFill>
                  <a:schemeClr val="bg1"/>
                </a:solidFill>
                <a:latin typeface="Times New Roman" pitchFamily="18" charset="0"/>
                <a:cs typeface="Times New Roman" pitchFamily="18" charset="0"/>
              </a:rPr>
              <a:t>Best first search algorithm: </a:t>
            </a:r>
          </a:p>
          <a:p>
            <a:endParaRPr lang="en-US" sz="1400" b="1" dirty="0">
              <a:solidFill>
                <a:schemeClr val="bg1"/>
              </a:solidFill>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1: </a:t>
            </a:r>
            <a:r>
              <a:rPr lang="en-US" sz="2400" dirty="0">
                <a:solidFill>
                  <a:srgbClr val="FFFF00"/>
                </a:solidFill>
                <a:latin typeface="Times New Roman" pitchFamily="18" charset="0"/>
                <a:cs typeface="Times New Roman" pitchFamily="18" charset="0"/>
              </a:rPr>
              <a:t>Place the starting node into the OPEN list.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2: </a:t>
            </a:r>
            <a:r>
              <a:rPr lang="en-US" sz="2400" dirty="0">
                <a:solidFill>
                  <a:srgbClr val="FFFF00"/>
                </a:solidFill>
                <a:latin typeface="Times New Roman" pitchFamily="18" charset="0"/>
                <a:cs typeface="Times New Roman" pitchFamily="18" charset="0"/>
              </a:rPr>
              <a:t>If the OPEN list is empty, Stop and return failure.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3: </a:t>
            </a:r>
            <a:r>
              <a:rPr lang="en-US" sz="2400" dirty="0">
                <a:solidFill>
                  <a:srgbClr val="FFFF00"/>
                </a:solidFill>
                <a:latin typeface="Times New Roman" pitchFamily="18" charset="0"/>
                <a:cs typeface="Times New Roman" pitchFamily="18" charset="0"/>
              </a:rPr>
              <a:t>Remove the node n, from the OPEN list which has the lowest value of f(n), and places it in the CLOSED list.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4: </a:t>
            </a:r>
            <a:r>
              <a:rPr lang="en-US" sz="2400" dirty="0">
                <a:solidFill>
                  <a:srgbClr val="FFFF00"/>
                </a:solidFill>
                <a:latin typeface="Times New Roman" pitchFamily="18" charset="0"/>
                <a:cs typeface="Times New Roman" pitchFamily="18" charset="0"/>
              </a:rPr>
              <a:t>Expand the node n, and generate the successors of node n.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5:</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Check each successor of node n, and find whether any node is a goal node or not. If any successor node is goal node, then return success and terminate the search, else proceed to Step 6.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6: </a:t>
            </a:r>
            <a:r>
              <a:rPr lang="en-US" sz="2400" dirty="0">
                <a:solidFill>
                  <a:srgbClr val="FFFF00"/>
                </a:solidFill>
                <a:latin typeface="Times New Roman" pitchFamily="18" charset="0"/>
                <a:cs typeface="Times New Roman" pitchFamily="18" charset="0"/>
              </a:rPr>
              <a:t>For each successor node, algorithm checks for evaluation function f(n), and then check if the node has been in either OPEN or CLOSED list. If the node has not been in both list, then add it to the OPEN list. </a:t>
            </a:r>
          </a:p>
          <a:p>
            <a:pPr marL="342900" indent="-342900" algn="just">
              <a:buFont typeface="Arial" panose="020B0604020202020204" pitchFamily="34" charset="0"/>
              <a:buChar char="•"/>
            </a:pPr>
            <a:r>
              <a:rPr lang="en-US" sz="2400" dirty="0">
                <a:solidFill>
                  <a:schemeClr val="bg1"/>
                </a:solidFill>
                <a:latin typeface="Times New Roman" pitchFamily="18" charset="0"/>
                <a:cs typeface="Times New Roman" pitchFamily="18" charset="0"/>
              </a:rPr>
              <a:t>Step 7: </a:t>
            </a:r>
            <a:r>
              <a:rPr lang="en-US" sz="2400" dirty="0">
                <a:solidFill>
                  <a:srgbClr val="FFFF00"/>
                </a:solidFill>
                <a:latin typeface="Times New Roman" pitchFamily="18" charset="0"/>
                <a:cs typeface="Times New Roman" pitchFamily="18" charset="0"/>
              </a:rPr>
              <a:t>Return to Step 2. </a:t>
            </a:r>
          </a:p>
        </p:txBody>
      </p:sp>
    </p:spTree>
    <p:extLst>
      <p:ext uri="{BB962C8B-B14F-4D97-AF65-F5344CB8AC3E}">
        <p14:creationId xmlns:p14="http://schemas.microsoft.com/office/powerpoint/2010/main" val="117128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180" y="1300296"/>
            <a:ext cx="11523832" cy="4846320"/>
          </a:xfrm>
        </p:spPr>
        <p:txBody>
          <a:bodyPr>
            <a:normAutofit/>
          </a:bodyPr>
          <a:lstStyle/>
          <a:p>
            <a:pPr marL="0" indent="0" algn="just">
              <a:buClr>
                <a:schemeClr val="bg2"/>
              </a:buClr>
              <a:buNone/>
            </a:pPr>
            <a:r>
              <a:rPr lang="en-US" sz="2400" dirty="0">
                <a:latin typeface="Times New Roman" pitchFamily="18" charset="0"/>
                <a:cs typeface="Times New Roman" pitchFamily="18" charset="0"/>
              </a:rPr>
              <a:t>Search algorithms are one of the most important areas of Artificial Intelligence. This topic will explain all about the search algorithms in AI. </a:t>
            </a:r>
          </a:p>
          <a:p>
            <a:pPr algn="just">
              <a:buClr>
                <a:schemeClr val="bg2"/>
              </a:buClr>
            </a:pPr>
            <a:r>
              <a:rPr lang="en-US" sz="2400" dirty="0">
                <a:latin typeface="Times New Roman" pitchFamily="18" charset="0"/>
                <a:cs typeface="Times New Roman" pitchFamily="18" charset="0"/>
              </a:rPr>
              <a:t> </a:t>
            </a:r>
            <a:r>
              <a:rPr lang="en-US" dirty="0">
                <a:latin typeface="Times New Roman" pitchFamily="18" charset="0"/>
                <a:cs typeface="Times New Roman" pitchFamily="18" charset="0"/>
              </a:rPr>
              <a:t>Problem-solving agents: </a:t>
            </a:r>
          </a:p>
          <a:p>
            <a:pPr lvl="1" algn="just">
              <a:buFont typeface="Courier New" pitchFamily="49" charset="0"/>
              <a:buChar char="o"/>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Artificial Intelligence, Search techniques are universal problem-solving methods.</a:t>
            </a:r>
          </a:p>
          <a:p>
            <a:pPr lvl="1" algn="just">
              <a:buFont typeface="Courier New" pitchFamily="49" charset="0"/>
              <a:buChar char="o"/>
            </a:pPr>
            <a:endParaRPr lang="en-US" dirty="0">
              <a:latin typeface="Times New Roman" pitchFamily="18" charset="0"/>
              <a:cs typeface="Times New Roman" pitchFamily="18" charset="0"/>
            </a:endParaRPr>
          </a:p>
          <a:p>
            <a:pPr lvl="1" algn="just">
              <a:buFont typeface="Courier New" pitchFamily="49" charset="0"/>
              <a:buChar char="o"/>
            </a:pPr>
            <a:r>
              <a:rPr lang="en-US" b="1" dirty="0">
                <a:latin typeface="Times New Roman" pitchFamily="18" charset="0"/>
                <a:cs typeface="Times New Roman" pitchFamily="18" charset="0"/>
              </a:rPr>
              <a:t>Rational agents or Problem-solving agents </a:t>
            </a:r>
            <a:r>
              <a:rPr lang="en-US" dirty="0">
                <a:latin typeface="Times New Roman" pitchFamily="18" charset="0"/>
                <a:cs typeface="Times New Roman" pitchFamily="18" charset="0"/>
              </a:rPr>
              <a:t>in AI mostly used these search strategies or algorithms to solve a specific problem and provide the best result. </a:t>
            </a:r>
          </a:p>
          <a:p>
            <a:pPr lvl="1" algn="just">
              <a:buFont typeface="Courier New" pitchFamily="49" charset="0"/>
              <a:buChar char="o"/>
            </a:pPr>
            <a:endParaRPr lang="en-US" dirty="0">
              <a:latin typeface="Times New Roman" pitchFamily="18" charset="0"/>
              <a:cs typeface="Times New Roman" pitchFamily="18" charset="0"/>
            </a:endParaRPr>
          </a:p>
          <a:p>
            <a:pPr lvl="1" algn="just">
              <a:buFont typeface="Courier New" pitchFamily="49" charset="0"/>
              <a:buChar char="o"/>
            </a:pPr>
            <a:r>
              <a:rPr lang="en-US" dirty="0">
                <a:latin typeface="Times New Roman" pitchFamily="18" charset="0"/>
                <a:cs typeface="Times New Roman" pitchFamily="18" charset="0"/>
              </a:rPr>
              <a:t>Problem-solving agents are the goal-based agents and use atomic representation.</a:t>
            </a:r>
          </a:p>
          <a:p>
            <a:pPr lvl="1" algn="just">
              <a:buFont typeface="Courier New" pitchFamily="49" charset="0"/>
              <a:buChar char="o"/>
            </a:pPr>
            <a:endParaRPr lang="en-US" dirty="0">
              <a:latin typeface="Times New Roman" pitchFamily="18" charset="0"/>
              <a:cs typeface="Times New Roman" pitchFamily="18" charset="0"/>
            </a:endParaRPr>
          </a:p>
          <a:p>
            <a:pPr lvl="1" algn="just">
              <a:buFont typeface="Courier New" pitchFamily="49" charset="0"/>
              <a:buChar char="o"/>
            </a:pPr>
            <a:r>
              <a:rPr lang="en-US" dirty="0">
                <a:latin typeface="Times New Roman" pitchFamily="18" charset="0"/>
                <a:cs typeface="Times New Roman" pitchFamily="18" charset="0"/>
              </a:rPr>
              <a:t>In this topic, we will learn various problem-solving search algorithms. </a:t>
            </a:r>
          </a:p>
          <a:p>
            <a:pPr marL="0" indent="0" algn="just">
              <a:lnSpc>
                <a:spcPct val="150000"/>
              </a:lnSpc>
              <a:buNone/>
            </a:pPr>
            <a:endParaRPr lang="en-US" sz="2400" dirty="0">
              <a:solidFill>
                <a:srgbClr val="FFFF00"/>
              </a:solidFill>
              <a:latin typeface="Times New Roman" panose="02020603050405020304" charset="0"/>
              <a:cs typeface="Times New Roman" panose="02020603050405020304" charset="0"/>
            </a:endParaRPr>
          </a:p>
        </p:txBody>
      </p:sp>
      <p:pic>
        <p:nvPicPr>
          <p:cNvPr id="5" name="Picture 4">
            <a:extLst>
              <a:ext uri="{FF2B5EF4-FFF2-40B4-BE49-F238E27FC236}">
                <a16:creationId xmlns:a16="http://schemas.microsoft.com/office/drawing/2014/main" id="{B9586076-AAEA-450F-9799-B2D4A254B6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TextBox 2"/>
          <p:cNvSpPr txBox="1"/>
          <p:nvPr/>
        </p:nvSpPr>
        <p:spPr>
          <a:xfrm>
            <a:off x="193550" y="340839"/>
            <a:ext cx="9747283" cy="769441"/>
          </a:xfrm>
          <a:prstGeom prst="rect">
            <a:avLst/>
          </a:prstGeom>
          <a:noFill/>
        </p:spPr>
        <p:txBody>
          <a:bodyPr wrap="square" rtlCol="0">
            <a:spAutoFit/>
          </a:bodyPr>
          <a:lstStyle/>
          <a:p>
            <a:r>
              <a:rPr lang="en-IN" sz="4400" dirty="0"/>
              <a:t>Search Algorithms in Artificial Intelligence</a:t>
            </a:r>
          </a:p>
        </p:txBody>
      </p:sp>
    </p:spTree>
    <p:extLst>
      <p:ext uri="{BB962C8B-B14F-4D97-AF65-F5344CB8AC3E}">
        <p14:creationId xmlns:p14="http://schemas.microsoft.com/office/powerpoint/2010/main" val="2837767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5" dur="5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randombar(horizontal)">
                                      <p:cBhvr>
                                        <p:cTn id="35" dur="500"/>
                                        <p:tgtEl>
                                          <p:spTgt spid="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randombar(horizontal)">
                                      <p:cBhvr>
                                        <p:cTn id="40" dur="500"/>
                                        <p:tgtEl>
                                          <p:spTgt spid="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randombar(horizontal)">
                                      <p:cBhvr>
                                        <p:cTn id="4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38718" y="202694"/>
            <a:ext cx="2360023" cy="861039"/>
          </a:xfrm>
          <a:prstGeom prst="rect">
            <a:avLst/>
          </a:prstGeom>
        </p:spPr>
      </p:pic>
      <p:pic>
        <p:nvPicPr>
          <p:cNvPr id="6146" name="Picture 2"/>
          <p:cNvPicPr>
            <a:picLocks noChangeAspect="1" noChangeArrowheads="1"/>
          </p:cNvPicPr>
          <p:nvPr/>
        </p:nvPicPr>
        <p:blipFill>
          <a:blip r:embed="rId3"/>
          <a:srcRect/>
          <a:stretch>
            <a:fillRect/>
          </a:stretch>
        </p:blipFill>
        <p:spPr bwMode="auto">
          <a:xfrm>
            <a:off x="131581" y="130630"/>
            <a:ext cx="5942648" cy="3579221"/>
          </a:xfrm>
          <a:prstGeom prst="rect">
            <a:avLst/>
          </a:prstGeom>
          <a:noFill/>
          <a:ln w="9525">
            <a:noFill/>
            <a:miter lim="800000"/>
            <a:headEnd/>
            <a:tailEnd/>
          </a:ln>
          <a:effectLst/>
        </p:spPr>
      </p:pic>
      <p:sp>
        <p:nvSpPr>
          <p:cNvPr id="4" name="Rectangle 3"/>
          <p:cNvSpPr/>
          <p:nvPr/>
        </p:nvSpPr>
        <p:spPr>
          <a:xfrm>
            <a:off x="117567" y="4443438"/>
            <a:ext cx="7524204" cy="461665"/>
          </a:xfrm>
          <a:prstGeom prst="rect">
            <a:avLst/>
          </a:prstGeom>
        </p:spPr>
        <p:txBody>
          <a:bodyPr wrap="square">
            <a:spAutoFit/>
          </a:bodyPr>
          <a:lstStyle/>
          <a:p>
            <a:r>
              <a:rPr lang="en-US" sz="2400" dirty="0">
                <a:solidFill>
                  <a:srgbClr val="FFFF00"/>
                </a:solidFill>
                <a:latin typeface="Times New Roman" pitchFamily="18" charset="0"/>
                <a:cs typeface="Times New Roman" pitchFamily="18" charset="0"/>
              </a:rPr>
              <a:t>. </a:t>
            </a:r>
          </a:p>
        </p:txBody>
      </p:sp>
      <p:pic>
        <p:nvPicPr>
          <p:cNvPr id="5" name="Picture 2"/>
          <p:cNvPicPr>
            <a:picLocks noChangeAspect="1" noChangeArrowheads="1"/>
          </p:cNvPicPr>
          <p:nvPr/>
        </p:nvPicPr>
        <p:blipFill>
          <a:blip r:embed="rId4"/>
          <a:srcRect/>
          <a:stretch>
            <a:fillRect/>
          </a:stretch>
        </p:blipFill>
        <p:spPr bwMode="auto">
          <a:xfrm>
            <a:off x="6191789" y="158570"/>
            <a:ext cx="3135086" cy="3579221"/>
          </a:xfrm>
          <a:prstGeom prst="rect">
            <a:avLst/>
          </a:prstGeom>
          <a:noFill/>
          <a:ln w="9525">
            <a:noFill/>
            <a:miter lim="800000"/>
            <a:headEnd/>
            <a:tailEnd/>
          </a:ln>
          <a:effectLst/>
        </p:spPr>
      </p:pic>
      <p:sp>
        <p:nvSpPr>
          <p:cNvPr id="2" name="Rectangle 1"/>
          <p:cNvSpPr/>
          <p:nvPr/>
        </p:nvSpPr>
        <p:spPr>
          <a:xfrm>
            <a:off x="95789" y="3973007"/>
            <a:ext cx="6096000" cy="2308324"/>
          </a:xfrm>
          <a:prstGeom prst="rect">
            <a:avLst/>
          </a:prstGeom>
        </p:spPr>
        <p:txBody>
          <a:bodyPr>
            <a:spAutoFit/>
          </a:bodyPr>
          <a:lstStyle/>
          <a:p>
            <a:r>
              <a:rPr lang="en-US" b="1" dirty="0">
                <a:latin typeface="Times New Roman" pitchFamily="18" charset="0"/>
                <a:cs typeface="Times New Roman" pitchFamily="18" charset="0"/>
              </a:rPr>
              <a:t>Expand the nodes of S and put in the CLOSED list </a:t>
            </a:r>
          </a:p>
          <a:p>
            <a:r>
              <a:rPr lang="en-US" dirty="0">
                <a:latin typeface="Times New Roman" pitchFamily="18" charset="0"/>
                <a:cs typeface="Times New Roman" pitchFamily="18" charset="0"/>
              </a:rPr>
              <a:t>Initialization: </a:t>
            </a:r>
            <a:r>
              <a:rPr lang="en-US" dirty="0">
                <a:solidFill>
                  <a:srgbClr val="FFFF00"/>
                </a:solidFill>
                <a:latin typeface="Times New Roman" pitchFamily="18" charset="0"/>
                <a:cs typeface="Times New Roman" pitchFamily="18" charset="0"/>
              </a:rPr>
              <a:t>Open [A, B], Closed [S] </a:t>
            </a:r>
          </a:p>
          <a:p>
            <a:r>
              <a:rPr lang="en-US" dirty="0">
                <a:latin typeface="Times New Roman" pitchFamily="18" charset="0"/>
                <a:cs typeface="Times New Roman" pitchFamily="18" charset="0"/>
              </a:rPr>
              <a:t>Iteration 1: </a:t>
            </a:r>
            <a:r>
              <a:rPr lang="en-US" dirty="0">
                <a:solidFill>
                  <a:srgbClr val="FFFF00"/>
                </a:solidFill>
                <a:latin typeface="Times New Roman" pitchFamily="18" charset="0"/>
                <a:cs typeface="Times New Roman" pitchFamily="18" charset="0"/>
              </a:rPr>
              <a:t>Open [A], Closed [S, B] </a:t>
            </a:r>
          </a:p>
          <a:p>
            <a:r>
              <a:rPr lang="en-US" dirty="0">
                <a:latin typeface="Times New Roman" pitchFamily="18" charset="0"/>
                <a:cs typeface="Times New Roman" pitchFamily="18" charset="0"/>
              </a:rPr>
              <a:t>Iteration 2: </a:t>
            </a:r>
            <a:r>
              <a:rPr lang="en-US" dirty="0">
                <a:solidFill>
                  <a:srgbClr val="FFFF00"/>
                </a:solidFill>
                <a:latin typeface="Times New Roman" pitchFamily="18" charset="0"/>
                <a:cs typeface="Times New Roman" pitchFamily="18" charset="0"/>
              </a:rPr>
              <a:t>Open [E, F, A], Closed [S, B] : Open [E, A], Closed [S, B, F] </a:t>
            </a:r>
          </a:p>
          <a:p>
            <a:r>
              <a:rPr lang="en-US" dirty="0">
                <a:latin typeface="Times New Roman" pitchFamily="18" charset="0"/>
                <a:cs typeface="Times New Roman" pitchFamily="18" charset="0"/>
              </a:rPr>
              <a:t>Iteration 3: </a:t>
            </a:r>
            <a:r>
              <a:rPr lang="en-US" dirty="0">
                <a:solidFill>
                  <a:srgbClr val="FFFF00"/>
                </a:solidFill>
                <a:latin typeface="Times New Roman" pitchFamily="18" charset="0"/>
                <a:cs typeface="Times New Roman" pitchFamily="18" charset="0"/>
              </a:rPr>
              <a:t>Open [I, G, E, A], Closed [S, B, F] : Open [I, E, A], Closed [S, B, F, G] </a:t>
            </a:r>
          </a:p>
          <a:p>
            <a:r>
              <a:rPr lang="en-US" dirty="0">
                <a:solidFill>
                  <a:srgbClr val="FFFF00"/>
                </a:solidFill>
                <a:latin typeface="Times New Roman" pitchFamily="18" charset="0"/>
                <a:cs typeface="Times New Roman" pitchFamily="18" charset="0"/>
              </a:rPr>
              <a:t>Hence the final solution path will be: S----&gt; B-----&gt;F----&gt; G </a:t>
            </a:r>
          </a:p>
        </p:txBody>
      </p:sp>
    </p:spTree>
    <p:extLst>
      <p:ext uri="{BB962C8B-B14F-4D97-AF65-F5344CB8AC3E}">
        <p14:creationId xmlns:p14="http://schemas.microsoft.com/office/powerpoint/2010/main" val="3456972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365125"/>
            <a:ext cx="11665130" cy="666841"/>
          </a:xfrm>
        </p:spPr>
        <p:txBody>
          <a:bodyPr>
            <a:normAutofit fontScale="90000"/>
          </a:bodyPr>
          <a:lstStyle/>
          <a:p>
            <a:r>
              <a:rPr lang="en-US" dirty="0"/>
              <a:t>Example BFS: Find the path from A to reach goal node G</a:t>
            </a:r>
          </a:p>
        </p:txBody>
      </p:sp>
      <p:pic>
        <p:nvPicPr>
          <p:cNvPr id="4" name="Content Placeholder 3"/>
          <p:cNvPicPr>
            <a:picLocks noGrp="1" noChangeAspect="1"/>
          </p:cNvPicPr>
          <p:nvPr>
            <p:ph idx="1"/>
          </p:nvPr>
        </p:nvPicPr>
        <p:blipFill>
          <a:blip r:embed="rId2"/>
          <a:stretch>
            <a:fillRect/>
          </a:stretch>
        </p:blipFill>
        <p:spPr>
          <a:xfrm>
            <a:off x="341675" y="1802243"/>
            <a:ext cx="4556895" cy="3684157"/>
          </a:xfrm>
          <a:prstGeom prst="rect">
            <a:avLst/>
          </a:prstGeom>
        </p:spPr>
      </p:pic>
    </p:spTree>
    <p:extLst>
      <p:ext uri="{BB962C8B-B14F-4D97-AF65-F5344CB8AC3E}">
        <p14:creationId xmlns:p14="http://schemas.microsoft.com/office/powerpoint/2010/main" val="2377887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4" name="Rectangle 3"/>
          <p:cNvSpPr/>
          <p:nvPr/>
        </p:nvSpPr>
        <p:spPr>
          <a:xfrm>
            <a:off x="183775" y="222827"/>
            <a:ext cx="7749990"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Advantages: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Best first search can switch between BFS and DFS by gaining the advantages of both the algorithms.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This algorithm is more efficient than BFS and DFS algorithms.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Disadvantages: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It can behave as an unguided depth-first search in the worst case scenario.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It can get stuck in a loop as DFS.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This algorithm is not optimal. </a:t>
            </a:r>
          </a:p>
        </p:txBody>
      </p:sp>
    </p:spTree>
    <p:extLst>
      <p:ext uri="{BB962C8B-B14F-4D97-AF65-F5344CB8AC3E}">
        <p14:creationId xmlns:p14="http://schemas.microsoft.com/office/powerpoint/2010/main" val="256304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139700" y="128538"/>
            <a:ext cx="4484551" cy="5816977"/>
          </a:xfrm>
          <a:prstGeom prst="rect">
            <a:avLst/>
          </a:prstGeom>
        </p:spPr>
        <p:txBody>
          <a:bodyPr wrap="square">
            <a:spAutoFit/>
          </a:bodyPr>
          <a:lstStyle/>
          <a:p>
            <a:pPr algn="just"/>
            <a:r>
              <a:rPr lang="en-US" sz="2400" b="1" dirty="0">
                <a:latin typeface="Times New Roman" pitchFamily="18" charset="0"/>
                <a:cs typeface="Times New Roman" pitchFamily="18" charset="0"/>
              </a:rPr>
              <a:t>Time Complexity: </a:t>
            </a:r>
            <a:r>
              <a:rPr lang="en-US" sz="2400" b="1" dirty="0">
                <a:solidFill>
                  <a:srgbClr val="FFFF00"/>
                </a:solidFill>
                <a:latin typeface="Times New Roman" pitchFamily="18" charset="0"/>
                <a:cs typeface="Times New Roman" pitchFamily="18" charset="0"/>
              </a:rPr>
              <a:t>The worst case time complexity of Greedy best first search is O(</a:t>
            </a:r>
            <a:r>
              <a:rPr lang="en-US" sz="2400" b="1" dirty="0" err="1">
                <a:solidFill>
                  <a:srgbClr val="FFFF00"/>
                </a:solidFill>
                <a:latin typeface="Times New Roman" pitchFamily="18" charset="0"/>
                <a:cs typeface="Times New Roman" pitchFamily="18" charset="0"/>
              </a:rPr>
              <a:t>b^d</a:t>
            </a:r>
            <a:r>
              <a:rPr lang="en-US" sz="2400" b="1" dirty="0">
                <a:solidFill>
                  <a:srgbClr val="FFFF00"/>
                </a:solidFill>
                <a:latin typeface="Times New Roman" pitchFamily="18" charset="0"/>
                <a:cs typeface="Times New Roman" pitchFamily="18" charset="0"/>
              </a:rPr>
              <a:t>). </a:t>
            </a:r>
          </a:p>
          <a:p>
            <a:pPr algn="just"/>
            <a:endParaRPr lang="en-US" sz="2000" b="1" dirty="0">
              <a:solidFill>
                <a:srgbClr val="FFFF00"/>
              </a:solidFill>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Space Complexity: </a:t>
            </a:r>
            <a:r>
              <a:rPr lang="en-US" sz="2400" b="1" dirty="0">
                <a:solidFill>
                  <a:srgbClr val="FFFF00"/>
                </a:solidFill>
                <a:latin typeface="Times New Roman" pitchFamily="18" charset="0"/>
                <a:cs typeface="Times New Roman" pitchFamily="18" charset="0"/>
              </a:rPr>
              <a:t>The worst case space complexity of Greedy best first search is O(</a:t>
            </a:r>
            <a:r>
              <a:rPr lang="en-US" sz="2400" b="1" dirty="0" err="1">
                <a:solidFill>
                  <a:srgbClr val="FFFF00"/>
                </a:solidFill>
                <a:latin typeface="Times New Roman" pitchFamily="18" charset="0"/>
                <a:cs typeface="Times New Roman" pitchFamily="18" charset="0"/>
              </a:rPr>
              <a:t>bd</a:t>
            </a:r>
            <a:r>
              <a:rPr lang="en-US" sz="2400" b="1" dirty="0">
                <a:solidFill>
                  <a:srgbClr val="FFFF00"/>
                </a:solidFill>
                <a:latin typeface="Times New Roman" pitchFamily="18" charset="0"/>
                <a:cs typeface="Times New Roman" pitchFamily="18" charset="0"/>
              </a:rPr>
              <a:t>). Where, d is the maximum depth of the search space. </a:t>
            </a:r>
          </a:p>
          <a:p>
            <a:pPr algn="just"/>
            <a:endParaRPr lang="en-US" sz="2000" b="1" dirty="0">
              <a:solidFill>
                <a:srgbClr val="FFFF00"/>
              </a:solidFill>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Complete: </a:t>
            </a:r>
            <a:r>
              <a:rPr lang="en-US" sz="2400" b="1" dirty="0">
                <a:solidFill>
                  <a:srgbClr val="FFFF00"/>
                </a:solidFill>
                <a:latin typeface="Times New Roman" pitchFamily="18" charset="0"/>
                <a:cs typeface="Times New Roman" pitchFamily="18" charset="0"/>
              </a:rPr>
              <a:t>Greedy best-first search is also incomplete, even if the given state space is finite. </a:t>
            </a:r>
          </a:p>
          <a:p>
            <a:pPr algn="just"/>
            <a:endParaRPr lang="en-US" sz="2000" b="1" dirty="0">
              <a:solidFill>
                <a:srgbClr val="FFFF00"/>
              </a:solidFill>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Optimal: </a:t>
            </a:r>
            <a:r>
              <a:rPr lang="en-US" sz="2400" b="1" dirty="0">
                <a:solidFill>
                  <a:srgbClr val="FFFF00"/>
                </a:solidFill>
                <a:latin typeface="Times New Roman" pitchFamily="18" charset="0"/>
                <a:cs typeface="Times New Roman" pitchFamily="18" charset="0"/>
              </a:rPr>
              <a:t>Greedy best first search algorithm is not optimal. </a:t>
            </a:r>
            <a:endParaRPr lang="en-US" sz="24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24526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88900" y="50800"/>
            <a:ext cx="8382000" cy="4585871"/>
          </a:xfrm>
          <a:prstGeom prst="rect">
            <a:avLst/>
          </a:prstGeom>
        </p:spPr>
        <p:txBody>
          <a:bodyPr wrap="square">
            <a:spAutoFit/>
          </a:bodyPr>
          <a:lstStyle/>
          <a:p>
            <a:r>
              <a:rPr lang="en-US" sz="2800" dirty="0">
                <a:solidFill>
                  <a:schemeClr val="bg1"/>
                </a:solidFill>
                <a:latin typeface="Times New Roman" pitchFamily="18" charset="0"/>
                <a:cs typeface="Times New Roman" pitchFamily="18" charset="0"/>
              </a:rPr>
              <a:t>2.) A* Search Algorithm: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A* search is the most commonly known form of best-first search. It uses heuristic function h(n), and cost to reach the node n from the start state g(n).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It has combined features of UCS and greedy best-first search, by which it solve the problem efficiently.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This search algorithm expands less search tree and provides optimal result faster.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A* algorithm uses g(n)+h(n) instead of g(n). </a:t>
            </a:r>
          </a:p>
          <a:p>
            <a:pPr marL="342900" indent="-342900" algn="just">
              <a:buFont typeface="Arial" panose="020B0604020202020204" pitchFamily="34" charset="0"/>
              <a:buChar char="•"/>
            </a:pPr>
            <a:r>
              <a:rPr lang="en-US" sz="2400" dirty="0">
                <a:solidFill>
                  <a:srgbClr val="FFFF00"/>
                </a:solidFill>
                <a:latin typeface="Times New Roman" pitchFamily="18" charset="0"/>
                <a:cs typeface="Times New Roman" pitchFamily="18" charset="0"/>
              </a:rPr>
              <a:t>In A* search algorithm, we use search heuristic as well as the cost to reach the node. Hence we can combine both costs as following, and this sum is called as a </a:t>
            </a:r>
            <a:r>
              <a:rPr lang="en-US" sz="2400" b="1" dirty="0">
                <a:solidFill>
                  <a:srgbClr val="FFFF00"/>
                </a:solidFill>
                <a:latin typeface="Times New Roman" pitchFamily="18" charset="0"/>
                <a:cs typeface="Times New Roman" pitchFamily="18" charset="0"/>
              </a:rPr>
              <a:t>fitness number. </a:t>
            </a:r>
            <a:endParaRPr lang="en-US" sz="2400" dirty="0">
              <a:solidFill>
                <a:srgbClr val="FFFF00"/>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3"/>
          <a:srcRect/>
          <a:stretch>
            <a:fillRect/>
          </a:stretch>
        </p:blipFill>
        <p:spPr bwMode="auto">
          <a:xfrm>
            <a:off x="378823" y="4795155"/>
            <a:ext cx="7171507" cy="1488077"/>
          </a:xfrm>
          <a:prstGeom prst="rect">
            <a:avLst/>
          </a:prstGeom>
          <a:noFill/>
          <a:ln w="9525">
            <a:noFill/>
            <a:miter lim="800000"/>
            <a:headEnd/>
            <a:tailEnd/>
          </a:ln>
          <a:effectLst/>
        </p:spPr>
      </p:pic>
    </p:spTree>
    <p:extLst>
      <p:ext uri="{BB962C8B-B14F-4D97-AF65-F5344CB8AC3E}">
        <p14:creationId xmlns:p14="http://schemas.microsoft.com/office/powerpoint/2010/main" val="268700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101600" y="63500"/>
            <a:ext cx="8153400" cy="1200329"/>
          </a:xfrm>
          <a:prstGeom prst="rect">
            <a:avLst/>
          </a:prstGeom>
        </p:spPr>
        <p:txBody>
          <a:bodyPr wrap="square">
            <a:spAutoFit/>
          </a:bodyPr>
          <a:lstStyle/>
          <a:p>
            <a:r>
              <a:rPr lang="en-US" sz="2400" dirty="0">
                <a:solidFill>
                  <a:srgbClr val="FFC000"/>
                </a:solidFill>
                <a:latin typeface="Times New Roman" pitchFamily="18" charset="0"/>
                <a:cs typeface="Times New Roman" pitchFamily="18" charset="0"/>
              </a:rPr>
              <a:t>At each point in the search space, only those node is expanded which have the lowest value of f(n), and the algorithm terminates when the goal node is found. </a:t>
            </a:r>
          </a:p>
        </p:txBody>
      </p:sp>
      <p:sp>
        <p:nvSpPr>
          <p:cNvPr id="4" name="Rectangle 3"/>
          <p:cNvSpPr/>
          <p:nvPr/>
        </p:nvSpPr>
        <p:spPr>
          <a:xfrm>
            <a:off x="152400" y="1225689"/>
            <a:ext cx="8902700" cy="5632311"/>
          </a:xfrm>
          <a:prstGeom prst="rect">
            <a:avLst/>
          </a:prstGeom>
        </p:spPr>
        <p:txBody>
          <a:bodyPr wrap="square">
            <a:spAutoFit/>
          </a:bodyPr>
          <a:lstStyle/>
          <a:p>
            <a:r>
              <a:rPr lang="en-US" sz="2400" b="1" dirty="0">
                <a:solidFill>
                  <a:schemeClr val="bg1"/>
                </a:solidFill>
                <a:latin typeface="Times New Roman" pitchFamily="18" charset="0"/>
                <a:cs typeface="Times New Roman" pitchFamily="18" charset="0"/>
              </a:rPr>
              <a:t>Algorithm of A* search: </a:t>
            </a:r>
          </a:p>
          <a:p>
            <a:r>
              <a:rPr lang="en-US" sz="2400" b="1" dirty="0">
                <a:solidFill>
                  <a:schemeClr val="bg1"/>
                </a:solidFill>
                <a:latin typeface="Times New Roman" pitchFamily="18" charset="0"/>
                <a:cs typeface="Times New Roman" pitchFamily="18" charset="0"/>
              </a:rPr>
              <a:t>Step1: </a:t>
            </a:r>
            <a:r>
              <a:rPr lang="en-US" sz="2400" dirty="0">
                <a:solidFill>
                  <a:srgbClr val="FFFF00"/>
                </a:solidFill>
                <a:latin typeface="Times New Roman" pitchFamily="18" charset="0"/>
                <a:cs typeface="Times New Roman" pitchFamily="18" charset="0"/>
              </a:rPr>
              <a:t>Place the starting node in the OPEN list. </a:t>
            </a:r>
          </a:p>
          <a:p>
            <a:r>
              <a:rPr lang="en-US" sz="2400" b="1" dirty="0">
                <a:solidFill>
                  <a:schemeClr val="bg1"/>
                </a:solidFill>
                <a:latin typeface="Times New Roman" pitchFamily="18" charset="0"/>
                <a:cs typeface="Times New Roman" pitchFamily="18" charset="0"/>
              </a:rPr>
              <a:t>Step 2: </a:t>
            </a:r>
            <a:r>
              <a:rPr lang="en-US" sz="2400" dirty="0">
                <a:solidFill>
                  <a:srgbClr val="FFFF00"/>
                </a:solidFill>
                <a:latin typeface="Times New Roman" pitchFamily="18" charset="0"/>
                <a:cs typeface="Times New Roman" pitchFamily="18" charset="0"/>
              </a:rPr>
              <a:t>Check if the OPEN list is empty or not, if the list is empty then return failure and stops. </a:t>
            </a:r>
          </a:p>
          <a:p>
            <a:r>
              <a:rPr lang="en-US" sz="2400" b="1" dirty="0">
                <a:solidFill>
                  <a:schemeClr val="bg1"/>
                </a:solidFill>
                <a:latin typeface="Times New Roman" pitchFamily="18" charset="0"/>
                <a:cs typeface="Times New Roman" pitchFamily="18" charset="0"/>
              </a:rPr>
              <a:t>Step 3</a:t>
            </a:r>
            <a:r>
              <a:rPr lang="en-US" sz="2400" dirty="0">
                <a:solidFill>
                  <a:schemeClr val="bg1"/>
                </a:solidFill>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Select the node from the OPEN list which has the smallest value of evaluation function (</a:t>
            </a:r>
            <a:r>
              <a:rPr lang="en-US" sz="2400" dirty="0" err="1">
                <a:solidFill>
                  <a:srgbClr val="FFFF00"/>
                </a:solidFill>
                <a:latin typeface="Times New Roman" pitchFamily="18" charset="0"/>
                <a:cs typeface="Times New Roman" pitchFamily="18" charset="0"/>
              </a:rPr>
              <a:t>g+h</a:t>
            </a:r>
            <a:r>
              <a:rPr lang="en-US" sz="2400" dirty="0">
                <a:solidFill>
                  <a:srgbClr val="FFFF00"/>
                </a:solidFill>
                <a:latin typeface="Times New Roman" pitchFamily="18" charset="0"/>
                <a:cs typeface="Times New Roman" pitchFamily="18" charset="0"/>
              </a:rPr>
              <a:t>), if node n is goal node then return success and stop, otherwise </a:t>
            </a:r>
          </a:p>
          <a:p>
            <a:r>
              <a:rPr lang="en-US" sz="2400" b="1" dirty="0">
                <a:solidFill>
                  <a:schemeClr val="bg1"/>
                </a:solidFill>
                <a:latin typeface="Times New Roman" pitchFamily="18" charset="0"/>
                <a:cs typeface="Times New Roman" pitchFamily="18" charset="0"/>
              </a:rPr>
              <a:t>Step 4: </a:t>
            </a:r>
            <a:r>
              <a:rPr lang="en-US" sz="2400" dirty="0">
                <a:solidFill>
                  <a:srgbClr val="FFFF00"/>
                </a:solidFill>
                <a:latin typeface="Times New Roman" pitchFamily="18" charset="0"/>
                <a:cs typeface="Times New Roman" pitchFamily="18" charset="0"/>
              </a:rPr>
              <a:t>Expand node n and generate all of its successors, and put n into the closed list. For each successor n', check whether n' is already in the OPEN or CLOSED list, if not then compute evaluation function for n' and place into Open list. </a:t>
            </a:r>
          </a:p>
          <a:p>
            <a:r>
              <a:rPr lang="en-US" sz="2400" b="1" dirty="0">
                <a:solidFill>
                  <a:schemeClr val="bg1"/>
                </a:solidFill>
                <a:latin typeface="Times New Roman" pitchFamily="18" charset="0"/>
                <a:cs typeface="Times New Roman" pitchFamily="18" charset="0"/>
              </a:rPr>
              <a:t>Step 5</a:t>
            </a:r>
            <a:r>
              <a:rPr lang="en-US" sz="2400" dirty="0">
                <a:solidFill>
                  <a:schemeClr val="bg1"/>
                </a:solidFill>
                <a:latin typeface="Times New Roman" pitchFamily="18" charset="0"/>
                <a:cs typeface="Times New Roman" pitchFamily="18" charset="0"/>
              </a:rPr>
              <a:t>:</a:t>
            </a:r>
            <a:r>
              <a:rPr lang="en-US" sz="2400" dirty="0">
                <a:solidFill>
                  <a:srgbClr val="FFFF00"/>
                </a:solidFill>
                <a:latin typeface="Times New Roman" pitchFamily="18" charset="0"/>
                <a:cs typeface="Times New Roman" pitchFamily="18" charset="0"/>
              </a:rPr>
              <a:t> Else if node n' is already in OPEN and CLOSED, then it should be attached to the back pointer which reflects the lowest g(n') value. </a:t>
            </a:r>
          </a:p>
          <a:p>
            <a:r>
              <a:rPr lang="en-US" sz="2400" b="1" dirty="0">
                <a:solidFill>
                  <a:schemeClr val="bg1"/>
                </a:solidFill>
                <a:latin typeface="Times New Roman" pitchFamily="18" charset="0"/>
                <a:cs typeface="Times New Roman" pitchFamily="18" charset="0"/>
              </a:rPr>
              <a:t>Step 6: </a:t>
            </a:r>
            <a:r>
              <a:rPr lang="en-US" sz="2400" dirty="0">
                <a:solidFill>
                  <a:srgbClr val="FFFF00"/>
                </a:solidFill>
                <a:latin typeface="Times New Roman" pitchFamily="18" charset="0"/>
                <a:cs typeface="Times New Roman" pitchFamily="18" charset="0"/>
              </a:rPr>
              <a:t>Return to Step 2. </a:t>
            </a:r>
          </a:p>
        </p:txBody>
      </p:sp>
    </p:spTree>
    <p:extLst>
      <p:ext uri="{BB962C8B-B14F-4D97-AF65-F5344CB8AC3E}">
        <p14:creationId xmlns:p14="http://schemas.microsoft.com/office/powerpoint/2010/main" val="9701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190500" y="238542"/>
            <a:ext cx="7620000" cy="4893647"/>
          </a:xfrm>
          <a:prstGeom prst="rect">
            <a:avLst/>
          </a:prstGeom>
        </p:spPr>
        <p:txBody>
          <a:bodyPr wrap="square">
            <a:spAutoFit/>
          </a:bodyPr>
          <a:lstStyle/>
          <a:p>
            <a:r>
              <a:rPr lang="en-US" sz="2400" dirty="0">
                <a:solidFill>
                  <a:schemeClr val="bg1"/>
                </a:solidFill>
                <a:latin typeface="Times New Roman" pitchFamily="18" charset="0"/>
                <a:cs typeface="Times New Roman" pitchFamily="18" charset="0"/>
              </a:rPr>
              <a:t>Advantages: </a:t>
            </a:r>
          </a:p>
          <a:p>
            <a:r>
              <a:rPr lang="en-US" sz="2400" dirty="0">
                <a:solidFill>
                  <a:schemeClr val="bg1"/>
                </a:solidFill>
                <a:latin typeface="Times New Roman" pitchFamily="18" charset="0"/>
                <a:cs typeface="Times New Roman" pitchFamily="18" charset="0"/>
              </a:rPr>
              <a:t>o </a:t>
            </a:r>
            <a:r>
              <a:rPr lang="en-US" sz="2400" dirty="0">
                <a:solidFill>
                  <a:srgbClr val="FFFF00"/>
                </a:solidFill>
                <a:latin typeface="Times New Roman" pitchFamily="18" charset="0"/>
                <a:cs typeface="Times New Roman" pitchFamily="18" charset="0"/>
              </a:rPr>
              <a:t>A* search algorithm is the best algorithm than other search algorithms.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A* search algorithm is optimal and complete.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This algorithm can solve very complex problems. </a:t>
            </a:r>
          </a:p>
          <a:p>
            <a:endParaRPr lang="en-US" sz="2400" dirty="0">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Disadvantages: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It does not always produce the shortest path as it mostly based on heuristics and approximation.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A* search algorithm has some complexity issues.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The main drawback of A* is memory requirement as it keeps all generated nodes in the memory, so it is not practical for various large-scale problems. </a:t>
            </a:r>
          </a:p>
        </p:txBody>
      </p:sp>
    </p:spTree>
    <p:extLst>
      <p:ext uri="{BB962C8B-B14F-4D97-AF65-F5344CB8AC3E}">
        <p14:creationId xmlns:p14="http://schemas.microsoft.com/office/powerpoint/2010/main" val="413989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114300" y="139700"/>
            <a:ext cx="8712200" cy="2308324"/>
          </a:xfrm>
          <a:prstGeom prst="rect">
            <a:avLst/>
          </a:prstGeom>
        </p:spPr>
        <p:txBody>
          <a:bodyPr wrap="square">
            <a:spAutoFit/>
          </a:bodyPr>
          <a:lstStyle/>
          <a:p>
            <a:r>
              <a:rPr lang="en-US" sz="2400" dirty="0">
                <a:solidFill>
                  <a:schemeClr val="bg1"/>
                </a:solidFill>
                <a:latin typeface="Times New Roman" pitchFamily="18" charset="0"/>
                <a:cs typeface="Times New Roman" pitchFamily="18" charset="0"/>
              </a:rPr>
              <a:t>Example: </a:t>
            </a:r>
          </a:p>
          <a:p>
            <a:r>
              <a:rPr lang="en-US" sz="2400" dirty="0">
                <a:solidFill>
                  <a:srgbClr val="FFFF00"/>
                </a:solidFill>
                <a:latin typeface="Times New Roman" pitchFamily="18" charset="0"/>
                <a:cs typeface="Times New Roman" pitchFamily="18" charset="0"/>
              </a:rPr>
              <a:t>In this example, we will traverse the given graph using the A* algorithm. The heuristic value of all states is given in the below table so we will calculate the f(n) of each state using the formula f(n)= g(n) + h(n), where g(n) is the cost to reach any node from start state. </a:t>
            </a:r>
          </a:p>
          <a:p>
            <a:r>
              <a:rPr lang="en-US" sz="2400" dirty="0">
                <a:solidFill>
                  <a:srgbClr val="FFFF00"/>
                </a:solidFill>
                <a:latin typeface="Times New Roman" pitchFamily="18" charset="0"/>
                <a:cs typeface="Times New Roman" pitchFamily="18" charset="0"/>
              </a:rPr>
              <a:t>Here we will use OPEN and CLOSED list. </a:t>
            </a:r>
          </a:p>
        </p:txBody>
      </p:sp>
      <p:pic>
        <p:nvPicPr>
          <p:cNvPr id="9218" name="Picture 2"/>
          <p:cNvPicPr>
            <a:picLocks noChangeAspect="1" noChangeArrowheads="1"/>
          </p:cNvPicPr>
          <p:nvPr/>
        </p:nvPicPr>
        <p:blipFill>
          <a:blip r:embed="rId3"/>
          <a:srcRect/>
          <a:stretch>
            <a:fillRect/>
          </a:stretch>
        </p:blipFill>
        <p:spPr bwMode="auto">
          <a:xfrm>
            <a:off x="292100" y="2960688"/>
            <a:ext cx="4800600" cy="3617912"/>
          </a:xfrm>
          <a:prstGeom prst="rect">
            <a:avLst/>
          </a:prstGeom>
          <a:noFill/>
          <a:ln w="9525">
            <a:noFill/>
            <a:miter lim="800000"/>
            <a:headEnd/>
            <a:tailEnd/>
          </a:ln>
          <a:effectLst/>
        </p:spPr>
      </p:pic>
      <p:sp>
        <p:nvSpPr>
          <p:cNvPr id="5" name="Rectangle 4"/>
          <p:cNvSpPr/>
          <p:nvPr/>
        </p:nvSpPr>
        <p:spPr>
          <a:xfrm>
            <a:off x="5293612" y="2520434"/>
            <a:ext cx="1459054" cy="461665"/>
          </a:xfrm>
          <a:prstGeom prst="rect">
            <a:avLst/>
          </a:prstGeom>
        </p:spPr>
        <p:txBody>
          <a:bodyPr wrap="none">
            <a:spAutoFit/>
          </a:bodyPr>
          <a:lstStyle/>
          <a:p>
            <a:r>
              <a:rPr lang="en-US" sz="2400" b="1" dirty="0">
                <a:solidFill>
                  <a:schemeClr val="bg1"/>
                </a:solidFill>
                <a:latin typeface="Times New Roman" pitchFamily="18" charset="0"/>
                <a:cs typeface="Times New Roman" pitchFamily="18" charset="0"/>
              </a:rPr>
              <a:t>Solution: </a:t>
            </a:r>
            <a:endParaRPr lang="en-US" sz="2400" dirty="0">
              <a:solidFill>
                <a:schemeClr val="bg1"/>
              </a:solidFill>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4"/>
          <a:srcRect/>
          <a:stretch>
            <a:fillRect/>
          </a:stretch>
        </p:blipFill>
        <p:spPr bwMode="auto">
          <a:xfrm>
            <a:off x="5545138" y="2936875"/>
            <a:ext cx="4581525" cy="3667125"/>
          </a:xfrm>
          <a:prstGeom prst="rect">
            <a:avLst/>
          </a:prstGeom>
          <a:noFill/>
          <a:ln w="9525">
            <a:noFill/>
            <a:miter lim="800000"/>
            <a:headEnd/>
            <a:tailEnd/>
          </a:ln>
          <a:effectLst/>
        </p:spPr>
      </p:pic>
    </p:spTree>
    <p:extLst>
      <p:ext uri="{BB962C8B-B14F-4D97-AF65-F5344CB8AC3E}">
        <p14:creationId xmlns:p14="http://schemas.microsoft.com/office/powerpoint/2010/main" val="372311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3" name="Rectangle 2"/>
          <p:cNvSpPr/>
          <p:nvPr/>
        </p:nvSpPr>
        <p:spPr>
          <a:xfrm>
            <a:off x="63500" y="69146"/>
            <a:ext cx="8293100" cy="7294305"/>
          </a:xfrm>
          <a:prstGeom prst="rect">
            <a:avLst/>
          </a:prstGeom>
        </p:spPr>
        <p:txBody>
          <a:bodyPr wrap="square">
            <a:spAutoFit/>
          </a:bodyPr>
          <a:lstStyle/>
          <a:p>
            <a:r>
              <a:rPr lang="en-US" sz="2400" b="1" dirty="0">
                <a:solidFill>
                  <a:schemeClr val="bg1"/>
                </a:solidFill>
                <a:latin typeface="Times New Roman" pitchFamily="18" charset="0"/>
                <a:cs typeface="Times New Roman" pitchFamily="18" charset="0"/>
              </a:rPr>
              <a:t>Initialization: </a:t>
            </a:r>
            <a:r>
              <a:rPr lang="en-US" sz="2400" dirty="0">
                <a:solidFill>
                  <a:srgbClr val="FFFF00"/>
                </a:solidFill>
                <a:latin typeface="Times New Roman" pitchFamily="18" charset="0"/>
                <a:cs typeface="Times New Roman" pitchFamily="18" charset="0"/>
              </a:rPr>
              <a:t>{(S, 5)} </a:t>
            </a:r>
          </a:p>
          <a:p>
            <a:r>
              <a:rPr lang="en-US" sz="2400" b="1" dirty="0">
                <a:solidFill>
                  <a:schemeClr val="bg1"/>
                </a:solidFill>
                <a:latin typeface="Times New Roman" pitchFamily="18" charset="0"/>
                <a:cs typeface="Times New Roman" pitchFamily="18" charset="0"/>
              </a:rPr>
              <a:t>Iteration1: </a:t>
            </a:r>
            <a:r>
              <a:rPr lang="en-US" sz="2400" dirty="0">
                <a:solidFill>
                  <a:srgbClr val="FFFF00"/>
                </a:solidFill>
                <a:latin typeface="Times New Roman" pitchFamily="18" charset="0"/>
                <a:cs typeface="Times New Roman" pitchFamily="18" charset="0"/>
              </a:rPr>
              <a:t>{(S--&gt; A, 4), (S--&gt;G, 10)} </a:t>
            </a:r>
          </a:p>
          <a:p>
            <a:r>
              <a:rPr lang="en-US" sz="2400" b="1" dirty="0">
                <a:solidFill>
                  <a:schemeClr val="bg1"/>
                </a:solidFill>
                <a:latin typeface="Times New Roman" pitchFamily="18" charset="0"/>
                <a:cs typeface="Times New Roman" pitchFamily="18" charset="0"/>
              </a:rPr>
              <a:t>Iteration2: </a:t>
            </a:r>
            <a:r>
              <a:rPr lang="en-US" sz="2400" dirty="0">
                <a:solidFill>
                  <a:srgbClr val="FFFF00"/>
                </a:solidFill>
                <a:latin typeface="Times New Roman" pitchFamily="18" charset="0"/>
                <a:cs typeface="Times New Roman" pitchFamily="18" charset="0"/>
              </a:rPr>
              <a:t>{(S--&gt; A--&gt;C, 4), (S--&gt; A--&gt;B, 7), (S--&gt;G, 10)} </a:t>
            </a:r>
          </a:p>
          <a:p>
            <a:r>
              <a:rPr lang="en-US" sz="2400" b="1" dirty="0">
                <a:solidFill>
                  <a:schemeClr val="bg1"/>
                </a:solidFill>
                <a:latin typeface="Times New Roman" pitchFamily="18" charset="0"/>
                <a:cs typeface="Times New Roman" pitchFamily="18" charset="0"/>
              </a:rPr>
              <a:t>Iteration3</a:t>
            </a:r>
            <a:r>
              <a:rPr lang="en-US" sz="2400" dirty="0">
                <a:solidFill>
                  <a:schemeClr val="bg1"/>
                </a:solidFill>
                <a:latin typeface="Times New Roman" pitchFamily="18" charset="0"/>
                <a:cs typeface="Times New Roman" pitchFamily="18" charset="0"/>
              </a:rPr>
              <a:t>: </a:t>
            </a:r>
            <a:r>
              <a:rPr lang="en-US" sz="2400" dirty="0">
                <a:solidFill>
                  <a:srgbClr val="FFFF00"/>
                </a:solidFill>
                <a:latin typeface="Times New Roman" pitchFamily="18" charset="0"/>
                <a:cs typeface="Times New Roman" pitchFamily="18" charset="0"/>
              </a:rPr>
              <a:t>{(S--&gt; A--&gt;C---&gt;G, 6), (S--&gt; A--&gt;C---&gt;D, 11), (S--&gt; A--&gt;B, 7), (S--&gt;G, 10)} </a:t>
            </a:r>
          </a:p>
          <a:p>
            <a:r>
              <a:rPr lang="en-US" sz="2400" b="1" dirty="0">
                <a:solidFill>
                  <a:schemeClr val="bg1"/>
                </a:solidFill>
                <a:latin typeface="Times New Roman" pitchFamily="18" charset="0"/>
                <a:cs typeface="Times New Roman" pitchFamily="18" charset="0"/>
              </a:rPr>
              <a:t>Iteration 4 :  </a:t>
            </a:r>
            <a:r>
              <a:rPr lang="en-US" sz="2400" dirty="0">
                <a:solidFill>
                  <a:srgbClr val="FFFF00"/>
                </a:solidFill>
                <a:latin typeface="Times New Roman" pitchFamily="18" charset="0"/>
                <a:cs typeface="Times New Roman" pitchFamily="18" charset="0"/>
              </a:rPr>
              <a:t>It will give the final result, as S---&gt;A---&gt;C---&gt;G it provides the optimal path with cost 6. </a:t>
            </a:r>
          </a:p>
          <a:p>
            <a:endParaRPr lang="en-US" sz="1200" dirty="0">
              <a:solidFill>
                <a:srgbClr val="FFFF00"/>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Points to remember: </a:t>
            </a:r>
          </a:p>
          <a:p>
            <a:r>
              <a:rPr lang="en-US" sz="2400" dirty="0">
                <a:solidFill>
                  <a:schemeClr val="bg1"/>
                </a:solidFill>
                <a:latin typeface="Times New Roman" pitchFamily="18" charset="0"/>
                <a:cs typeface="Times New Roman" pitchFamily="18" charset="0"/>
              </a:rPr>
              <a:t>o</a:t>
            </a:r>
            <a:r>
              <a:rPr lang="en-US" sz="2400" dirty="0">
                <a:solidFill>
                  <a:srgbClr val="FFFF00"/>
                </a:solidFill>
                <a:latin typeface="Times New Roman" pitchFamily="18" charset="0"/>
                <a:cs typeface="Times New Roman" pitchFamily="18" charset="0"/>
              </a:rPr>
              <a:t> A* algorithm returns the path which occurred first, and it does not search for all remaining paths. </a:t>
            </a:r>
          </a:p>
          <a:p>
            <a:r>
              <a:rPr lang="en-US" sz="2400" dirty="0">
                <a:solidFill>
                  <a:schemeClr val="bg1"/>
                </a:solidFill>
                <a:latin typeface="Times New Roman" pitchFamily="18" charset="0"/>
                <a:cs typeface="Times New Roman" pitchFamily="18" charset="0"/>
              </a:rPr>
              <a:t>o </a:t>
            </a:r>
            <a:r>
              <a:rPr lang="en-US" sz="2400" dirty="0">
                <a:solidFill>
                  <a:srgbClr val="FFFF00"/>
                </a:solidFill>
                <a:latin typeface="Times New Roman" pitchFamily="18" charset="0"/>
                <a:cs typeface="Times New Roman" pitchFamily="18" charset="0"/>
              </a:rPr>
              <a:t>The efficiency of A* algorithm depends on the quality of heuristic. </a:t>
            </a:r>
          </a:p>
          <a:p>
            <a:r>
              <a:rPr lang="en-US" sz="2400" dirty="0">
                <a:solidFill>
                  <a:srgbClr val="FFFF00"/>
                </a:solidFill>
                <a:latin typeface="Times New Roman" pitchFamily="18" charset="0"/>
                <a:cs typeface="Times New Roman" pitchFamily="18" charset="0"/>
              </a:rPr>
              <a:t>o A* algorithm expands all nodes which satisfy the condition f(n)&lt;="" </a:t>
            </a:r>
            <a:r>
              <a:rPr lang="en-US" sz="2400" dirty="0" err="1">
                <a:solidFill>
                  <a:srgbClr val="FFFF00"/>
                </a:solidFill>
                <a:latin typeface="Times New Roman" pitchFamily="18" charset="0"/>
                <a:cs typeface="Times New Roman" pitchFamily="18" charset="0"/>
              </a:rPr>
              <a:t>li</a:t>
            </a:r>
            <a:r>
              <a:rPr lang="en-US" sz="2400" dirty="0">
                <a:solidFill>
                  <a:srgbClr val="FFFF00"/>
                </a:solidFill>
                <a:latin typeface="Times New Roman" pitchFamily="18" charset="0"/>
                <a:cs typeface="Times New Roman" pitchFamily="18" charset="0"/>
              </a:rPr>
              <a:t>=""&gt; </a:t>
            </a:r>
          </a:p>
          <a:p>
            <a:endParaRPr lang="en-US" sz="12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Complete: </a:t>
            </a:r>
            <a:r>
              <a:rPr lang="en-US" sz="2400" dirty="0">
                <a:solidFill>
                  <a:srgbClr val="FFFF00"/>
                </a:solidFill>
                <a:latin typeface="Times New Roman" pitchFamily="18" charset="0"/>
                <a:cs typeface="Times New Roman" pitchFamily="18" charset="0"/>
              </a:rPr>
              <a:t>A* algorithm is complete as long as: </a:t>
            </a:r>
          </a:p>
          <a:p>
            <a:r>
              <a:rPr lang="en-US" sz="2400" dirty="0">
                <a:solidFill>
                  <a:schemeClr val="bg1"/>
                </a:solidFill>
                <a:latin typeface="Times New Roman" pitchFamily="18" charset="0"/>
                <a:cs typeface="Times New Roman" pitchFamily="18" charset="0"/>
              </a:rPr>
              <a:t>o</a:t>
            </a:r>
            <a:r>
              <a:rPr lang="en-US" sz="2400" dirty="0">
                <a:solidFill>
                  <a:srgbClr val="FFFF00"/>
                </a:solidFill>
                <a:latin typeface="Times New Roman" pitchFamily="18" charset="0"/>
                <a:cs typeface="Times New Roman" pitchFamily="18" charset="0"/>
              </a:rPr>
              <a:t> Branching factor is finite. </a:t>
            </a:r>
          </a:p>
          <a:p>
            <a:r>
              <a:rPr lang="en-US" sz="2400" dirty="0">
                <a:solidFill>
                  <a:schemeClr val="bg1"/>
                </a:solidFill>
                <a:latin typeface="Times New Roman" pitchFamily="18" charset="0"/>
                <a:cs typeface="Times New Roman" pitchFamily="18" charset="0"/>
              </a:rPr>
              <a:t>o</a:t>
            </a:r>
            <a:r>
              <a:rPr lang="en-US" sz="2400" dirty="0">
                <a:solidFill>
                  <a:srgbClr val="FFFF00"/>
                </a:solidFill>
                <a:latin typeface="Times New Roman" pitchFamily="18" charset="0"/>
                <a:cs typeface="Times New Roman" pitchFamily="18" charset="0"/>
              </a:rPr>
              <a:t> Cost at every action is fixed. </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45256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3487" y="905933"/>
            <a:ext cx="7984902" cy="1569660"/>
          </a:xfrm>
          <a:prstGeom prst="rect">
            <a:avLst/>
          </a:prstGeom>
          <a:noFill/>
        </p:spPr>
        <p:txBody>
          <a:bodyPr wrap="square" rtlCol="0">
            <a:spAutoFit/>
          </a:bodyPr>
          <a:lstStyle/>
          <a:p>
            <a:pPr marL="342900" indent="-342900" algn="just"/>
            <a:endParaRPr lang="en-US" sz="2400" dirty="0">
              <a:solidFill>
                <a:schemeClr val="bg1"/>
              </a:solidFill>
            </a:endParaRPr>
          </a:p>
          <a:p>
            <a:pPr marL="342900" indent="-342900" algn="just">
              <a:buFont typeface="Wingdings" panose="05000000000000000000" pitchFamily="2" charset="2"/>
              <a:buChar char="Ø"/>
            </a:pPr>
            <a:endParaRPr lang="en-US" sz="2400" dirty="0">
              <a:solidFill>
                <a:schemeClr val="bg1"/>
              </a:solidFill>
            </a:endParaRPr>
          </a:p>
          <a:p>
            <a:pPr marL="342900" indent="-342900" algn="just">
              <a:buFont typeface="Wingdings" panose="05000000000000000000" pitchFamily="2" charset="2"/>
              <a:buChar char="Ø"/>
            </a:pPr>
            <a:endParaRPr lang="en-US" sz="2400" dirty="0">
              <a:solidFill>
                <a:schemeClr val="bg1"/>
              </a:solidFill>
            </a:endParaRPr>
          </a:p>
          <a:p>
            <a:pPr marL="342900" indent="-342900" algn="just">
              <a:buFont typeface="Wingdings" panose="05000000000000000000" pitchFamily="2" charset="2"/>
              <a:buChar char="Ø"/>
            </a:pPr>
            <a:endParaRPr lang="en-US" sz="2400" dirty="0">
              <a:solidFill>
                <a:schemeClr val="bg1"/>
              </a:solidFill>
            </a:endParaRPr>
          </a:p>
        </p:txBody>
      </p:sp>
      <p:pic>
        <p:nvPicPr>
          <p:cNvPr id="4" name="Picture 3">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674323" y="-61530"/>
            <a:ext cx="2360023" cy="861039"/>
          </a:xfrm>
          <a:prstGeom prst="rect">
            <a:avLst/>
          </a:prstGeom>
        </p:spPr>
      </p:pic>
      <p:sp>
        <p:nvSpPr>
          <p:cNvPr id="5" name="Rectangle 4"/>
          <p:cNvSpPr/>
          <p:nvPr/>
        </p:nvSpPr>
        <p:spPr>
          <a:xfrm>
            <a:off x="266700" y="188943"/>
            <a:ext cx="7569200" cy="6370975"/>
          </a:xfrm>
          <a:prstGeom prst="rect">
            <a:avLst/>
          </a:prstGeom>
        </p:spPr>
        <p:txBody>
          <a:bodyPr wrap="square">
            <a:spAutoFit/>
          </a:bodyPr>
          <a:lstStyle/>
          <a:p>
            <a:r>
              <a:rPr lang="en-US" sz="2400" b="1" dirty="0">
                <a:solidFill>
                  <a:schemeClr val="bg1"/>
                </a:solidFill>
                <a:latin typeface="Times New Roman" pitchFamily="18" charset="0"/>
                <a:cs typeface="Times New Roman" pitchFamily="18" charset="0"/>
              </a:rPr>
              <a:t>Optimal: </a:t>
            </a:r>
            <a:r>
              <a:rPr lang="en-US" sz="2400" b="1" dirty="0">
                <a:solidFill>
                  <a:srgbClr val="FFFF00"/>
                </a:solidFill>
                <a:latin typeface="Times New Roman" pitchFamily="18" charset="0"/>
                <a:cs typeface="Times New Roman" pitchFamily="18" charset="0"/>
              </a:rPr>
              <a:t>A* search algorithm is optimal if it follows below two conditions: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b="1" dirty="0">
                <a:solidFill>
                  <a:schemeClr val="bg1">
                    <a:lumMod val="85000"/>
                  </a:schemeClr>
                </a:solidFill>
                <a:latin typeface="Times New Roman" pitchFamily="18" charset="0"/>
                <a:cs typeface="Times New Roman" pitchFamily="18" charset="0"/>
              </a:rPr>
              <a:t>Admissible: </a:t>
            </a:r>
            <a:r>
              <a:rPr lang="en-US" sz="2400" dirty="0">
                <a:solidFill>
                  <a:srgbClr val="FFFF00"/>
                </a:solidFill>
                <a:latin typeface="Times New Roman" pitchFamily="18" charset="0"/>
                <a:cs typeface="Times New Roman" pitchFamily="18" charset="0"/>
              </a:rPr>
              <a:t>The first condition requires for optimality is that h(n) should be an admissible heuristic for A* tree search. An admissible heuristic is optimistic in nature. </a:t>
            </a:r>
          </a:p>
          <a:p>
            <a:r>
              <a:rPr lang="en-US" sz="2400" dirty="0">
                <a:solidFill>
                  <a:schemeClr val="bg1"/>
                </a:solidFill>
                <a:latin typeface="Times New Roman" pitchFamily="18" charset="0"/>
                <a:cs typeface="Times New Roman" pitchFamily="18" charset="0"/>
              </a:rPr>
              <a:t>o</a:t>
            </a:r>
            <a:r>
              <a:rPr lang="en-US" sz="2400" dirty="0">
                <a:latin typeface="Times New Roman" pitchFamily="18" charset="0"/>
                <a:cs typeface="Times New Roman" pitchFamily="18" charset="0"/>
              </a:rPr>
              <a:t> </a:t>
            </a:r>
            <a:r>
              <a:rPr lang="en-US" sz="2400" b="1" dirty="0">
                <a:solidFill>
                  <a:schemeClr val="bg1">
                    <a:lumMod val="85000"/>
                  </a:schemeClr>
                </a:solidFill>
                <a:latin typeface="Times New Roman" pitchFamily="18" charset="0"/>
                <a:cs typeface="Times New Roman" pitchFamily="18" charset="0"/>
              </a:rPr>
              <a:t>Consistency: </a:t>
            </a:r>
            <a:r>
              <a:rPr lang="en-US" sz="2400" dirty="0">
                <a:solidFill>
                  <a:srgbClr val="FFFF00"/>
                </a:solidFill>
                <a:latin typeface="Times New Roman" pitchFamily="18" charset="0"/>
                <a:cs typeface="Times New Roman" pitchFamily="18" charset="0"/>
              </a:rPr>
              <a:t>Second required condition is consistency for only A* graph-search. </a:t>
            </a:r>
          </a:p>
          <a:p>
            <a:endParaRPr lang="en-US" sz="2400" dirty="0">
              <a:latin typeface="Times New Roman" pitchFamily="18" charset="0"/>
              <a:cs typeface="Times New Roman" pitchFamily="18" charset="0"/>
            </a:endParaRPr>
          </a:p>
          <a:p>
            <a:r>
              <a:rPr lang="en-US" sz="2400" dirty="0">
                <a:solidFill>
                  <a:srgbClr val="FFFF00"/>
                </a:solidFill>
                <a:latin typeface="Times New Roman" pitchFamily="18" charset="0"/>
                <a:cs typeface="Times New Roman" pitchFamily="18" charset="0"/>
              </a:rPr>
              <a:t>If the heuristic function is admissible, then A* tree search will always find the least cost path. </a:t>
            </a:r>
          </a:p>
          <a:p>
            <a:r>
              <a:rPr lang="en-US" sz="2400" b="1" dirty="0">
                <a:solidFill>
                  <a:schemeClr val="bg1"/>
                </a:solidFill>
                <a:latin typeface="Times New Roman" pitchFamily="18" charset="0"/>
                <a:cs typeface="Times New Roman" pitchFamily="18" charset="0"/>
              </a:rPr>
              <a:t>Time Complexity: </a:t>
            </a:r>
            <a:r>
              <a:rPr lang="en-US" sz="2400" dirty="0">
                <a:solidFill>
                  <a:srgbClr val="FFFF00"/>
                </a:solidFill>
                <a:latin typeface="Times New Roman" pitchFamily="18" charset="0"/>
                <a:cs typeface="Times New Roman" pitchFamily="18" charset="0"/>
              </a:rPr>
              <a:t>The time complexity of A* search algorithm depends on heuristic function, and the number of nodes expanded is exponential to the depth of solution d. So the time complexity is O(</a:t>
            </a:r>
            <a:r>
              <a:rPr lang="en-US" sz="2400" dirty="0" err="1">
                <a:solidFill>
                  <a:srgbClr val="FFFF00"/>
                </a:solidFill>
                <a:latin typeface="Times New Roman" pitchFamily="18" charset="0"/>
                <a:cs typeface="Times New Roman" pitchFamily="18" charset="0"/>
              </a:rPr>
              <a:t>b^d</a:t>
            </a:r>
            <a:r>
              <a:rPr lang="en-US" sz="2400" dirty="0">
                <a:solidFill>
                  <a:srgbClr val="FFFF00"/>
                </a:solidFill>
                <a:latin typeface="Times New Roman" pitchFamily="18" charset="0"/>
                <a:cs typeface="Times New Roman" pitchFamily="18" charset="0"/>
              </a:rPr>
              <a:t>), where b is the branching factor. </a:t>
            </a:r>
          </a:p>
          <a:p>
            <a:r>
              <a:rPr lang="en-US" sz="2400" b="1" dirty="0">
                <a:solidFill>
                  <a:schemeClr val="bg1"/>
                </a:solidFill>
                <a:latin typeface="Times New Roman" pitchFamily="18" charset="0"/>
                <a:cs typeface="Times New Roman" pitchFamily="18" charset="0"/>
              </a:rPr>
              <a:t>Space Complexity: </a:t>
            </a:r>
            <a:r>
              <a:rPr lang="en-US" sz="2400" dirty="0">
                <a:solidFill>
                  <a:srgbClr val="FFFF00"/>
                </a:solidFill>
                <a:latin typeface="Times New Roman" pitchFamily="18" charset="0"/>
                <a:cs typeface="Times New Roman" pitchFamily="18" charset="0"/>
              </a:rPr>
              <a:t>The space complexity of A* search algorithm is O(</a:t>
            </a:r>
            <a:r>
              <a:rPr lang="en-US" sz="2400" dirty="0" err="1">
                <a:solidFill>
                  <a:srgbClr val="FFFF00"/>
                </a:solidFill>
                <a:latin typeface="Times New Roman" pitchFamily="18" charset="0"/>
                <a:cs typeface="Times New Roman" pitchFamily="18" charset="0"/>
              </a:rPr>
              <a:t>b^d</a:t>
            </a:r>
            <a:r>
              <a:rPr lang="en-US" sz="2400" dirty="0">
                <a:solidFill>
                  <a:srgbClr val="FFFF00"/>
                </a:solidFill>
                <a:latin typeface="Times New Roman" pitchFamily="18" charset="0"/>
                <a:cs typeface="Times New Roman" pitchFamily="18" charset="0"/>
              </a:rPr>
              <a:t>) </a:t>
            </a:r>
          </a:p>
        </p:txBody>
      </p:sp>
    </p:spTree>
    <p:extLst>
      <p:ext uri="{BB962C8B-B14F-4D97-AF65-F5344CB8AC3E}">
        <p14:creationId xmlns:p14="http://schemas.microsoft.com/office/powerpoint/2010/main" val="26741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35" y="143056"/>
            <a:ext cx="10515600" cy="980349"/>
          </a:xfrm>
        </p:spPr>
        <p:txBody>
          <a:bodyPr/>
          <a:lstStyle/>
          <a:p>
            <a:r>
              <a:rPr lang="en-IN" b="1" dirty="0"/>
              <a:t>Search Algorithm Terminologies:</a:t>
            </a:r>
          </a:p>
        </p:txBody>
      </p:sp>
      <p:sp>
        <p:nvSpPr>
          <p:cNvPr id="3" name="Content Placeholder 2"/>
          <p:cNvSpPr>
            <a:spLocks noGrp="1"/>
          </p:cNvSpPr>
          <p:nvPr>
            <p:ph idx="1"/>
          </p:nvPr>
        </p:nvSpPr>
        <p:spPr>
          <a:xfrm>
            <a:off x="825137" y="1123405"/>
            <a:ext cx="10515600" cy="5329647"/>
          </a:xfrm>
        </p:spPr>
        <p:txBody>
          <a:bodyPr>
            <a:normAutofit fontScale="85000" lnSpcReduction="10000"/>
          </a:bodyPr>
          <a:lstStyle/>
          <a:p>
            <a:r>
              <a:rPr lang="en-IN" b="1" dirty="0"/>
              <a:t>Search:</a:t>
            </a:r>
            <a:r>
              <a:rPr lang="en-IN" dirty="0"/>
              <a:t> Searching is a step by step procedure to solve a search-problem in a given search space. A search problem can have three main factors:</a:t>
            </a:r>
          </a:p>
          <a:p>
            <a:pPr lvl="1"/>
            <a:r>
              <a:rPr lang="en-IN" b="1" dirty="0"/>
              <a:t>Search Space:</a:t>
            </a:r>
            <a:r>
              <a:rPr lang="en-IN" dirty="0"/>
              <a:t> Search space represents a set of possible solutions, which a system may have.</a:t>
            </a:r>
          </a:p>
          <a:p>
            <a:pPr lvl="1"/>
            <a:r>
              <a:rPr lang="en-IN" b="1" dirty="0"/>
              <a:t>Start State:</a:t>
            </a:r>
            <a:r>
              <a:rPr lang="en-IN" dirty="0"/>
              <a:t> It is a state from where agent begins </a:t>
            </a:r>
            <a:r>
              <a:rPr lang="en-IN" b="1" dirty="0"/>
              <a:t>the search</a:t>
            </a:r>
            <a:r>
              <a:rPr lang="en-IN" dirty="0"/>
              <a:t>.</a:t>
            </a:r>
          </a:p>
          <a:p>
            <a:pPr lvl="1"/>
            <a:r>
              <a:rPr lang="en-IN" b="1" dirty="0"/>
              <a:t>Goal test:</a:t>
            </a:r>
            <a:r>
              <a:rPr lang="en-IN" dirty="0"/>
              <a:t> It is a function which observe the current state and returns whether the goal state is achieved or not.</a:t>
            </a:r>
          </a:p>
          <a:p>
            <a:r>
              <a:rPr lang="en-IN" b="1" dirty="0"/>
              <a:t>Search tree:</a:t>
            </a:r>
            <a:r>
              <a:rPr lang="en-IN" dirty="0"/>
              <a:t> A tree representation of search problem is called Search tree. The root of the search tree is the root node which is corresponding to the initial state.</a:t>
            </a:r>
          </a:p>
          <a:p>
            <a:r>
              <a:rPr lang="en-IN" b="1" dirty="0"/>
              <a:t>Actions:</a:t>
            </a:r>
            <a:r>
              <a:rPr lang="en-IN" dirty="0"/>
              <a:t> It gives the description of all the available actions to the agent.</a:t>
            </a:r>
          </a:p>
          <a:p>
            <a:r>
              <a:rPr lang="en-IN" b="1" dirty="0"/>
              <a:t>Transition model:</a:t>
            </a:r>
            <a:r>
              <a:rPr lang="en-IN" dirty="0"/>
              <a:t> A description of what each action do, can be represented as a transition model.</a:t>
            </a:r>
          </a:p>
          <a:p>
            <a:r>
              <a:rPr lang="en-IN" b="1" dirty="0"/>
              <a:t>Path Cost:</a:t>
            </a:r>
            <a:r>
              <a:rPr lang="en-IN" dirty="0"/>
              <a:t> It is a function which assigns a numeric cost to each path.</a:t>
            </a:r>
          </a:p>
          <a:p>
            <a:r>
              <a:rPr lang="en-IN" b="1" dirty="0"/>
              <a:t>Solution:</a:t>
            </a:r>
            <a:r>
              <a:rPr lang="en-IN" dirty="0"/>
              <a:t> It is an action sequence which leads from the start node to the goal node.</a:t>
            </a:r>
          </a:p>
          <a:p>
            <a:r>
              <a:rPr lang="en-IN" b="1" dirty="0"/>
              <a:t>Optimal Solution:</a:t>
            </a:r>
            <a:r>
              <a:rPr lang="en-IN" dirty="0"/>
              <a:t> If a solution has the lowest cost among all solutions.</a:t>
            </a:r>
          </a:p>
        </p:txBody>
      </p:sp>
    </p:spTree>
    <p:extLst>
      <p:ext uri="{BB962C8B-B14F-4D97-AF65-F5344CB8AC3E}">
        <p14:creationId xmlns:p14="http://schemas.microsoft.com/office/powerpoint/2010/main" val="818988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929"/>
            <a:ext cx="10515600" cy="570444"/>
          </a:xfrm>
        </p:spPr>
        <p:txBody>
          <a:bodyPr>
            <a:normAutofit fontScale="90000"/>
          </a:bodyPr>
          <a:lstStyle/>
          <a:p>
            <a:r>
              <a:rPr lang="en-US" dirty="0">
                <a:solidFill>
                  <a:srgbClr val="FFFF00"/>
                </a:solidFill>
                <a:latin typeface="Times New Roman" pitchFamily="18" charset="0"/>
                <a:cs typeface="Times New Roman" pitchFamily="18" charset="0"/>
              </a:rPr>
              <a:t>3. AO* Algorithm / AND OR GRAPH</a:t>
            </a:r>
            <a:endParaRPr lang="en-US" dirty="0">
              <a:solidFill>
                <a:srgbClr val="FFFF00"/>
              </a:solidFill>
            </a:endParaRPr>
          </a:p>
        </p:txBody>
      </p:sp>
      <p:sp>
        <p:nvSpPr>
          <p:cNvPr id="4" name="Content Placeholder 3"/>
          <p:cNvSpPr>
            <a:spLocks noGrp="1" noChangeArrowheads="1"/>
          </p:cNvSpPr>
          <p:nvPr>
            <p:ph idx="1"/>
          </p:nvPr>
        </p:nvSpPr>
        <p:spPr bwMode="auto">
          <a:xfrm>
            <a:off x="313510" y="1136528"/>
            <a:ext cx="611341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sz="2400" dirty="0">
                <a:solidFill>
                  <a:srgbClr val="2713B9"/>
                </a:solidFill>
                <a:latin typeface="Times New Roman" panose="02020603050405020304" pitchFamily="18" charset="0"/>
                <a:cs typeface="Times New Roman" panose="02020603050405020304" pitchFamily="18" charset="0"/>
              </a:rPr>
              <a:t>AND OR graph Useful for certain problems where</a:t>
            </a:r>
          </a:p>
          <a:p>
            <a:r>
              <a:rPr lang="en-US" sz="2400" dirty="0">
                <a:solidFill>
                  <a:srgbClr val="2713B9"/>
                </a:solidFill>
                <a:latin typeface="Times New Roman" panose="02020603050405020304" pitchFamily="18" charset="0"/>
                <a:cs typeface="Times New Roman" panose="02020603050405020304" pitchFamily="18" charset="0"/>
              </a:rPr>
              <a:t>The solution involves decomposing the problem into smaller problems.</a:t>
            </a:r>
          </a:p>
          <a:p>
            <a:r>
              <a:rPr lang="en-US" sz="2400" dirty="0">
                <a:solidFill>
                  <a:srgbClr val="2713B9"/>
                </a:solidFill>
                <a:latin typeface="Times New Roman" panose="02020603050405020304" pitchFamily="18" charset="0"/>
                <a:cs typeface="Times New Roman" panose="02020603050405020304" pitchFamily="18" charset="0"/>
              </a:rPr>
              <a:t>We then solve these smaller problems.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Like A* algorithm here we will use two arrays and one heuristic function.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OPEN:</a:t>
            </a:r>
            <a:endPar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It contains the nodes that has been traversed but yet not been marked solvable or unsolvable.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CLOSE</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It contains the nodes that have already been proc</a:t>
            </a:r>
            <a:r>
              <a:rPr kumimoji="0" lang="en-US" altLang="en-US" sz="20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essed.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a:t>
            </a:r>
            <a:endParaRPr kumimoji="0" lang="en-US" altLang="en-US" sz="2000" b="0" i="0" u="none" strike="noStrike" cap="none" normalizeH="0" baseline="0" dirty="0">
              <a:ln>
                <a:noFill/>
              </a:ln>
              <a:solidFill>
                <a:srgbClr val="2713B9"/>
              </a:solidFill>
              <a:effectLst/>
            </a:endParaRPr>
          </a:p>
        </p:txBody>
      </p:sp>
    </p:spTree>
    <p:extLst>
      <p:ext uri="{BB962C8B-B14F-4D97-AF65-F5344CB8AC3E}">
        <p14:creationId xmlns:p14="http://schemas.microsoft.com/office/powerpoint/2010/main" val="99121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 y="117584"/>
            <a:ext cx="6675118" cy="67403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Algorithm:</a:t>
            </a:r>
            <a:endPar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1: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Place the starting node into OPEN.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2: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Compute the most promising solution tree say T0.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3: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Select a node n that is both on OPEN and a member of T0. Remove it from OPEN and place it in CLOSE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4: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If n is the terminal goal node then leveled n as solved and leveled all the ancestors of n as solved.</a:t>
            </a: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If the starting node is marked as solved then success and exit.</a:t>
            </a:r>
            <a:endParaRPr lang="en-US" altLang="en-US" sz="2400" dirty="0">
              <a:solidFill>
                <a:srgbClr val="2713B9"/>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5: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If n is not a solvable node, then mark n as unsolvable. If starting node is marked as unsolvable,</a:t>
            </a: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then return failure and exit.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6: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Expand n. Find all its successors and find their h (n) value, push them into OPEN.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7: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Return to Step 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Step 8: </a:t>
            </a:r>
            <a:r>
              <a:rPr kumimoji="0" lang="en-US" altLang="en-US" sz="2400" b="0" i="0" u="none" strike="noStrike" cap="none" normalizeH="0" baseline="0" dirty="0">
                <a:ln>
                  <a:noFill/>
                </a:ln>
                <a:solidFill>
                  <a:srgbClr val="2713B9"/>
                </a:solidFill>
                <a:effectLst/>
                <a:latin typeface="Times New Roman" panose="02020603050405020304" pitchFamily="18" charset="0"/>
                <a:cs typeface="Times New Roman" panose="02020603050405020304" pitchFamily="18" charset="0"/>
              </a:rPr>
              <a:t>Exit.</a:t>
            </a:r>
          </a:p>
        </p:txBody>
      </p:sp>
    </p:spTree>
    <p:extLst>
      <p:ext uri="{BB962C8B-B14F-4D97-AF65-F5344CB8AC3E}">
        <p14:creationId xmlns:p14="http://schemas.microsoft.com/office/powerpoint/2010/main" val="418981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82880"/>
            <a:ext cx="6648994" cy="4822263"/>
          </a:xfrm>
          <a:prstGeom prst="rect">
            <a:avLst/>
          </a:prstGeom>
        </p:spPr>
      </p:pic>
      <p:sp>
        <p:nvSpPr>
          <p:cNvPr id="2" name="Rectangle 1"/>
          <p:cNvSpPr/>
          <p:nvPr/>
        </p:nvSpPr>
        <p:spPr>
          <a:xfrm>
            <a:off x="148032" y="5005143"/>
            <a:ext cx="6500961" cy="1815882"/>
          </a:xfrm>
          <a:prstGeom prst="rect">
            <a:avLst/>
          </a:prstGeom>
        </p:spPr>
        <p:txBody>
          <a:bodyPr wrap="square">
            <a:spAutoFit/>
          </a:bodyPr>
          <a:lstStyle/>
          <a:p>
            <a:pPr algn="just"/>
            <a:r>
              <a:rPr lang="en-US" sz="2800" dirty="0">
                <a:solidFill>
                  <a:srgbClr val="FFC000"/>
                </a:solidFill>
                <a:latin typeface="Times New Roman" panose="02020603050405020304" pitchFamily="18" charset="0"/>
              </a:rPr>
              <a:t>In the above graph, the solvable nodes are A, B, C, D, E, F and the unsolvable nodes are G, H. Take A as the starting node. So place A into OPEN.</a:t>
            </a:r>
            <a:endParaRPr lang="en-US" sz="2800" dirty="0">
              <a:solidFill>
                <a:srgbClr val="FFC000"/>
              </a:solidFill>
            </a:endParaRPr>
          </a:p>
        </p:txBody>
      </p:sp>
    </p:spTree>
    <p:extLst>
      <p:ext uri="{BB962C8B-B14F-4D97-AF65-F5344CB8AC3E}">
        <p14:creationId xmlns:p14="http://schemas.microsoft.com/office/powerpoint/2010/main" val="3564115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Grp="1" noChangeArrowheads="1"/>
          </p:cNvSpPr>
          <p:nvPr>
            <p:ph idx="1"/>
          </p:nvPr>
        </p:nvSpPr>
        <p:spPr bwMode="auto">
          <a:xfrm>
            <a:off x="104774" y="1097094"/>
            <a:ext cx="7105923" cy="51055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Advantages:</a:t>
            </a:r>
            <a:endParaRPr kumimoji="0" lang="en-US" altLang="en-US" sz="3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It is an optimal algorithm.</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If traverse according to the ordering of nodes.</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It can be used for both OR and </a:t>
            </a:r>
            <a:r>
              <a:rPr kumimoji="0" lang="en-US" altLang="en-US" b="0" i="0" u="none" strike="noStrike" cap="none" normalizeH="0" baseline="0" dirty="0" err="1">
                <a:ln>
                  <a:noFill/>
                </a:ln>
                <a:solidFill>
                  <a:srgbClr val="000099"/>
                </a:solidFill>
                <a:effectLst/>
                <a:latin typeface="Times New Roman" panose="02020603050405020304" pitchFamily="18" charset="0"/>
                <a:cs typeface="Times New Roman" panose="02020603050405020304" pitchFamily="18" charset="0"/>
              </a:rPr>
              <a:t>AND</a:t>
            </a: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 graph.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Disadvantages:</a:t>
            </a:r>
            <a:endParaRPr kumimoji="0" lang="en-US" altLang="en-US" sz="3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Sometimes for unsolvable nodes, it can’t find the optimal path. </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Its complexity is than other algorithms.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99"/>
                </a:solidFill>
                <a:effectLst/>
                <a:latin typeface="Times New Roman" panose="02020603050405020304" pitchFamily="18" charset="0"/>
                <a:cs typeface="Times New Roman" panose="02020603050405020304" pitchFamily="18" charset="0"/>
              </a:rPr>
              <a:t> </a:t>
            </a:r>
          </a:p>
          <a:p>
            <a:pPr marL="0" marR="0" lvl="0" indent="0" algn="l" defTabSz="914400" rtl="0" eaLnBrk="0" fontAlgn="ctr"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08000"/>
                </a:solidFill>
                <a:effectLst/>
                <a:latin typeface="nunito sans"/>
                <a:hlinkClick r:id="rId2"/>
              </a:rPr>
              <a:t> </a:t>
            </a:r>
            <a:r>
              <a:rPr kumimoji="0" lang="en-US" altLang="en-US" sz="1100" b="0" i="0" u="none" strike="noStrike" cap="none" normalizeH="0" baseline="0" dirty="0">
                <a:ln>
                  <a:noFill/>
                </a:ln>
                <a:solidFill>
                  <a:schemeClr val="tx1"/>
                </a:solidFill>
                <a:effectLst/>
              </a:rPr>
              <a:t/>
            </a:r>
            <a:br>
              <a:rPr kumimoji="0" lang="en-US" altLang="en-US" sz="11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473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749" y="217208"/>
            <a:ext cx="10515600" cy="1325563"/>
          </a:xfrm>
        </p:spPr>
        <p:txBody>
          <a:bodyPr>
            <a:normAutofit fontScale="90000"/>
          </a:bodyPr>
          <a:lstStyle/>
          <a:p>
            <a:r>
              <a:rPr lang="en-US" spc="-5" dirty="0">
                <a:solidFill>
                  <a:srgbClr val="FF0000"/>
                </a:solidFill>
                <a:latin typeface="Times New Roman" panose="02020603050405020304" pitchFamily="18" charset="0"/>
                <a:cs typeface="Times New Roman" panose="02020603050405020304" pitchFamily="18" charset="0"/>
              </a:rPr>
              <a:t>Hill Climbing Algorithm </a:t>
            </a:r>
            <a:r>
              <a:rPr lang="en-US" dirty="0">
                <a:solidFill>
                  <a:srgbClr val="FF0000"/>
                </a:solidFill>
                <a:latin typeface="Times New Roman" panose="02020603050405020304" pitchFamily="18" charset="0"/>
                <a:cs typeface="Times New Roman" panose="02020603050405020304" pitchFamily="18" charset="0"/>
              </a:rPr>
              <a:t>in </a:t>
            </a:r>
            <a:r>
              <a:rPr lang="en-US" spc="-5" dirty="0">
                <a:solidFill>
                  <a:srgbClr val="FF0000"/>
                </a:solidFill>
                <a:latin typeface="Times New Roman" panose="02020603050405020304" pitchFamily="18" charset="0"/>
                <a:cs typeface="Times New Roman" panose="02020603050405020304" pitchFamily="18" charset="0"/>
              </a:rPr>
              <a:t>Artificial</a:t>
            </a:r>
            <a:r>
              <a:rPr lang="en-US" spc="-280" dirty="0">
                <a:solidFill>
                  <a:srgbClr val="FF0000"/>
                </a:solidFill>
                <a:latin typeface="Times New Roman" panose="02020603050405020304" pitchFamily="18" charset="0"/>
                <a:cs typeface="Times New Roman" panose="02020603050405020304" pitchFamily="18" charset="0"/>
              </a:rPr>
              <a:t> </a:t>
            </a:r>
            <a:r>
              <a:rPr lang="en-US" spc="-5" dirty="0">
                <a:solidFill>
                  <a:srgbClr val="FF0000"/>
                </a:solidFill>
                <a:latin typeface="Times New Roman" panose="02020603050405020304" pitchFamily="18" charset="0"/>
                <a:cs typeface="Times New Roman" panose="02020603050405020304" pitchFamily="18" charset="0"/>
              </a:rPr>
              <a:t>Intelligence</a:t>
            </a:r>
            <a:r>
              <a:rPr lang="en-US" dirty="0">
                <a:solidFill>
                  <a:srgbClr val="FF0000"/>
                </a:solidFill>
                <a:latin typeface="Times New Roman" panose="02020603050405020304" pitchFamily="18" charset="0"/>
                <a:cs typeface="Times New Roman" panose="02020603050405020304" pitchFamily="18" charset="0"/>
              </a:rPr>
              <a:t/>
            </a:r>
            <a:br>
              <a:rPr lang="en-US" dirty="0">
                <a:solidFill>
                  <a:srgbClr val="FF0000"/>
                </a:solidFill>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39" y="901332"/>
            <a:ext cx="8712927" cy="5617030"/>
          </a:xfrm>
        </p:spPr>
        <p:txBody>
          <a:bodyPr>
            <a:noAutofit/>
          </a:bodyPr>
          <a:lstStyle/>
          <a:p>
            <a:pPr marR="109855" algn="just">
              <a:lnSpc>
                <a:spcPct val="131300"/>
              </a:lnSpc>
              <a:spcBef>
                <a:spcPts val="100"/>
              </a:spcBef>
              <a:tabLst>
                <a:tab pos="469900" algn="l"/>
                <a:tab pos="470534" algn="l"/>
              </a:tabLst>
            </a:pPr>
            <a:r>
              <a:rPr lang="en-US" spc="-5" dirty="0">
                <a:solidFill>
                  <a:srgbClr val="000099"/>
                </a:solidFill>
                <a:latin typeface="Times New Roman" panose="02020603050405020304" pitchFamily="18" charset="0"/>
                <a:cs typeface="Times New Roman" panose="02020603050405020304" pitchFamily="18" charset="0"/>
              </a:rPr>
              <a:t>Hill climbing algorithm is </a:t>
            </a:r>
            <a:r>
              <a:rPr lang="en-US" dirty="0">
                <a:solidFill>
                  <a:srgbClr val="000099"/>
                </a:solidFill>
                <a:latin typeface="Times New Roman" panose="02020603050405020304" pitchFamily="18" charset="0"/>
                <a:cs typeface="Times New Roman" panose="02020603050405020304" pitchFamily="18" charset="0"/>
              </a:rPr>
              <a:t>a </a:t>
            </a:r>
            <a:r>
              <a:rPr lang="en-US" spc="-5" dirty="0">
                <a:solidFill>
                  <a:srgbClr val="000099"/>
                </a:solidFill>
                <a:latin typeface="Times New Roman" panose="02020603050405020304" pitchFamily="18" charset="0"/>
                <a:cs typeface="Times New Roman" panose="02020603050405020304" pitchFamily="18" charset="0"/>
              </a:rPr>
              <a:t>local </a:t>
            </a:r>
            <a:r>
              <a:rPr lang="en-US" dirty="0">
                <a:solidFill>
                  <a:srgbClr val="000099"/>
                </a:solidFill>
                <a:latin typeface="Times New Roman" panose="02020603050405020304" pitchFamily="18" charset="0"/>
                <a:cs typeface="Times New Roman" panose="02020603050405020304" pitchFamily="18" charset="0"/>
              </a:rPr>
              <a:t>search </a:t>
            </a:r>
            <a:r>
              <a:rPr lang="en-US" spc="-5" dirty="0">
                <a:solidFill>
                  <a:srgbClr val="000099"/>
                </a:solidFill>
                <a:latin typeface="Times New Roman" panose="02020603050405020304" pitchFamily="18" charset="0"/>
                <a:cs typeface="Times New Roman" panose="02020603050405020304" pitchFamily="18" charset="0"/>
              </a:rPr>
              <a:t>algorithm which continuously moves in  the direction of increasing elevation/value </a:t>
            </a:r>
            <a:r>
              <a:rPr lang="en-US" dirty="0">
                <a:solidFill>
                  <a:srgbClr val="000099"/>
                </a:solidFill>
                <a:latin typeface="Times New Roman" panose="02020603050405020304" pitchFamily="18" charset="0"/>
                <a:cs typeface="Times New Roman" panose="02020603050405020304" pitchFamily="18" charset="0"/>
              </a:rPr>
              <a:t>to </a:t>
            </a:r>
            <a:r>
              <a:rPr lang="en-US" spc="-5" dirty="0">
                <a:solidFill>
                  <a:srgbClr val="000099"/>
                </a:solidFill>
                <a:latin typeface="Times New Roman" panose="02020603050405020304" pitchFamily="18" charset="0"/>
                <a:cs typeface="Times New Roman" panose="02020603050405020304" pitchFamily="18" charset="0"/>
              </a:rPr>
              <a:t>find the </a:t>
            </a:r>
            <a:r>
              <a:rPr lang="en-US" dirty="0">
                <a:solidFill>
                  <a:srgbClr val="000099"/>
                </a:solidFill>
                <a:latin typeface="Times New Roman" panose="02020603050405020304" pitchFamily="18" charset="0"/>
                <a:cs typeface="Times New Roman" panose="02020603050405020304" pitchFamily="18" charset="0"/>
              </a:rPr>
              <a:t>peak </a:t>
            </a:r>
            <a:r>
              <a:rPr lang="en-US" spc="-5" dirty="0">
                <a:solidFill>
                  <a:srgbClr val="000099"/>
                </a:solidFill>
                <a:latin typeface="Times New Roman" panose="02020603050405020304" pitchFamily="18" charset="0"/>
                <a:cs typeface="Times New Roman" panose="02020603050405020304" pitchFamily="18" charset="0"/>
              </a:rPr>
              <a:t>of the mountain or  </a:t>
            </a:r>
            <a:r>
              <a:rPr lang="en-US" dirty="0">
                <a:solidFill>
                  <a:srgbClr val="000099"/>
                </a:solidFill>
                <a:latin typeface="Times New Roman" panose="02020603050405020304" pitchFamily="18" charset="0"/>
                <a:cs typeface="Times New Roman" panose="02020603050405020304" pitchFamily="18" charset="0"/>
              </a:rPr>
              <a:t>best </a:t>
            </a:r>
            <a:r>
              <a:rPr lang="en-US" spc="-5" dirty="0">
                <a:solidFill>
                  <a:srgbClr val="000099"/>
                </a:solidFill>
                <a:latin typeface="Times New Roman" panose="02020603050405020304" pitchFamily="18" charset="0"/>
                <a:cs typeface="Times New Roman" panose="02020603050405020304" pitchFamily="18" charset="0"/>
              </a:rPr>
              <a:t>solution </a:t>
            </a:r>
            <a:r>
              <a:rPr lang="en-US" dirty="0">
                <a:solidFill>
                  <a:srgbClr val="000099"/>
                </a:solidFill>
                <a:latin typeface="Times New Roman" panose="02020603050405020304" pitchFamily="18" charset="0"/>
                <a:cs typeface="Times New Roman" panose="02020603050405020304" pitchFamily="18" charset="0"/>
              </a:rPr>
              <a:t>to </a:t>
            </a:r>
            <a:r>
              <a:rPr lang="en-US" spc="-5" dirty="0">
                <a:solidFill>
                  <a:srgbClr val="000099"/>
                </a:solidFill>
                <a:latin typeface="Times New Roman" panose="02020603050405020304" pitchFamily="18" charset="0"/>
                <a:cs typeface="Times New Roman" panose="02020603050405020304" pitchFamily="18" charset="0"/>
              </a:rPr>
              <a:t>the problem. </a:t>
            </a:r>
            <a:r>
              <a:rPr lang="en-US" dirty="0">
                <a:solidFill>
                  <a:srgbClr val="000099"/>
                </a:solidFill>
                <a:latin typeface="Times New Roman" panose="02020603050405020304" pitchFamily="18" charset="0"/>
                <a:cs typeface="Times New Roman" panose="02020603050405020304" pitchFamily="18" charset="0"/>
              </a:rPr>
              <a:t>It </a:t>
            </a:r>
            <a:r>
              <a:rPr lang="en-US" spc="-5" dirty="0">
                <a:solidFill>
                  <a:srgbClr val="000099"/>
                </a:solidFill>
                <a:latin typeface="Times New Roman" panose="02020603050405020304" pitchFamily="18" charset="0"/>
                <a:cs typeface="Times New Roman" panose="02020603050405020304" pitchFamily="18" charset="0"/>
              </a:rPr>
              <a:t>terminates when it reaches </a:t>
            </a:r>
            <a:r>
              <a:rPr lang="en-US" dirty="0">
                <a:solidFill>
                  <a:srgbClr val="000099"/>
                </a:solidFill>
                <a:latin typeface="Times New Roman" panose="02020603050405020304" pitchFamily="18" charset="0"/>
                <a:cs typeface="Times New Roman" panose="02020603050405020304" pitchFamily="18" charset="0"/>
              </a:rPr>
              <a:t>a peak </a:t>
            </a:r>
            <a:r>
              <a:rPr lang="en-US" spc="-5" dirty="0">
                <a:solidFill>
                  <a:srgbClr val="000099"/>
                </a:solidFill>
                <a:latin typeface="Times New Roman" panose="02020603050405020304" pitchFamily="18" charset="0"/>
                <a:cs typeface="Times New Roman" panose="02020603050405020304" pitchFamily="18" charset="0"/>
              </a:rPr>
              <a:t>value where  no neighbor has </a:t>
            </a:r>
            <a:r>
              <a:rPr lang="en-US" dirty="0">
                <a:solidFill>
                  <a:srgbClr val="000099"/>
                </a:solidFill>
                <a:latin typeface="Times New Roman" panose="02020603050405020304" pitchFamily="18" charset="0"/>
                <a:cs typeface="Times New Roman" panose="02020603050405020304" pitchFamily="18" charset="0"/>
              </a:rPr>
              <a:t>a </a:t>
            </a:r>
            <a:r>
              <a:rPr lang="en-US" spc="-5" dirty="0">
                <a:solidFill>
                  <a:srgbClr val="000099"/>
                </a:solidFill>
                <a:latin typeface="Times New Roman" panose="02020603050405020304" pitchFamily="18" charset="0"/>
                <a:cs typeface="Times New Roman" panose="02020603050405020304" pitchFamily="18" charset="0"/>
              </a:rPr>
              <a:t>higher</a:t>
            </a:r>
            <a:r>
              <a:rPr lang="en-US" spc="15" dirty="0">
                <a:solidFill>
                  <a:srgbClr val="000099"/>
                </a:solidFill>
                <a:latin typeface="Times New Roman" panose="02020603050405020304" pitchFamily="18" charset="0"/>
                <a:cs typeface="Times New Roman" panose="02020603050405020304" pitchFamily="18" charset="0"/>
              </a:rPr>
              <a:t> </a:t>
            </a:r>
            <a:r>
              <a:rPr lang="en-US" spc="-5" dirty="0">
                <a:solidFill>
                  <a:srgbClr val="000099"/>
                </a:solidFill>
                <a:latin typeface="Times New Roman" panose="02020603050405020304" pitchFamily="18" charset="0"/>
                <a:cs typeface="Times New Roman" panose="02020603050405020304" pitchFamily="18" charset="0"/>
              </a:rPr>
              <a:t>value.</a:t>
            </a:r>
            <a:endParaRPr lang="en-US" dirty="0">
              <a:solidFill>
                <a:srgbClr val="000099"/>
              </a:solidFill>
              <a:latin typeface="Times New Roman" panose="02020603050405020304" pitchFamily="18" charset="0"/>
              <a:cs typeface="Times New Roman" panose="02020603050405020304" pitchFamily="18" charset="0"/>
            </a:endParaRPr>
          </a:p>
          <a:p>
            <a:pPr marR="177165" algn="just">
              <a:lnSpc>
                <a:spcPct val="131300"/>
              </a:lnSpc>
              <a:spcBef>
                <a:spcPts val="300"/>
              </a:spcBef>
              <a:tabLst>
                <a:tab pos="469900" algn="l"/>
                <a:tab pos="470534" algn="l"/>
              </a:tabLst>
            </a:pPr>
            <a:r>
              <a:rPr lang="en-US" u="sng" spc="-5" dirty="0">
                <a:solidFill>
                  <a:srgbClr val="000099"/>
                </a:solidFill>
                <a:latin typeface="Times New Roman" panose="02020603050405020304" pitchFamily="18" charset="0"/>
                <a:cs typeface="Times New Roman" panose="02020603050405020304" pitchFamily="18" charset="0"/>
              </a:rPr>
              <a:t>Hill climbing algorithm is </a:t>
            </a:r>
            <a:r>
              <a:rPr lang="en-US" u="sng" dirty="0">
                <a:solidFill>
                  <a:srgbClr val="000099"/>
                </a:solidFill>
                <a:latin typeface="Times New Roman" panose="02020603050405020304" pitchFamily="18" charset="0"/>
                <a:cs typeface="Times New Roman" panose="02020603050405020304" pitchFamily="18" charset="0"/>
              </a:rPr>
              <a:t>a </a:t>
            </a:r>
            <a:r>
              <a:rPr lang="en-US" u="sng" spc="-5" dirty="0">
                <a:solidFill>
                  <a:srgbClr val="000099"/>
                </a:solidFill>
                <a:latin typeface="Times New Roman" panose="02020603050405020304" pitchFamily="18" charset="0"/>
                <a:cs typeface="Times New Roman" panose="02020603050405020304" pitchFamily="18" charset="0"/>
              </a:rPr>
              <a:t>technique which is used for optimizing the  mathematical problems</a:t>
            </a:r>
            <a:r>
              <a:rPr lang="en-US" spc="-5" dirty="0">
                <a:solidFill>
                  <a:srgbClr val="000099"/>
                </a:solidFill>
                <a:latin typeface="Times New Roman" panose="02020603050405020304" pitchFamily="18" charset="0"/>
                <a:cs typeface="Times New Roman" panose="02020603050405020304" pitchFamily="18" charset="0"/>
              </a:rPr>
              <a:t>. </a:t>
            </a:r>
            <a:r>
              <a:rPr lang="en-US" dirty="0">
                <a:solidFill>
                  <a:srgbClr val="000099"/>
                </a:solidFill>
                <a:latin typeface="Times New Roman" panose="02020603050405020304" pitchFamily="18" charset="0"/>
                <a:cs typeface="Times New Roman" panose="02020603050405020304" pitchFamily="18" charset="0"/>
              </a:rPr>
              <a:t>One </a:t>
            </a:r>
            <a:r>
              <a:rPr lang="en-US" spc="-5" dirty="0">
                <a:solidFill>
                  <a:srgbClr val="000099"/>
                </a:solidFill>
                <a:latin typeface="Times New Roman" panose="02020603050405020304" pitchFamily="18" charset="0"/>
                <a:cs typeface="Times New Roman" panose="02020603050405020304" pitchFamily="18" charset="0"/>
              </a:rPr>
              <a:t>of the widely discussed </a:t>
            </a:r>
            <a:r>
              <a:rPr lang="en-US" dirty="0">
                <a:solidFill>
                  <a:srgbClr val="000099"/>
                </a:solidFill>
                <a:latin typeface="Times New Roman" panose="02020603050405020304" pitchFamily="18" charset="0"/>
                <a:cs typeface="Times New Roman" panose="02020603050405020304" pitchFamily="18" charset="0"/>
              </a:rPr>
              <a:t>examples </a:t>
            </a:r>
            <a:r>
              <a:rPr lang="en-US" spc="-5" dirty="0">
                <a:solidFill>
                  <a:srgbClr val="000099"/>
                </a:solidFill>
                <a:latin typeface="Times New Roman" panose="02020603050405020304" pitchFamily="18" charset="0"/>
                <a:cs typeface="Times New Roman" panose="02020603050405020304" pitchFamily="18" charset="0"/>
              </a:rPr>
              <a:t>of Hill climbing  algorithm is Traveling-salesman Problem in which </a:t>
            </a:r>
            <a:r>
              <a:rPr lang="en-US" dirty="0">
                <a:solidFill>
                  <a:srgbClr val="000099"/>
                </a:solidFill>
                <a:latin typeface="Times New Roman" panose="02020603050405020304" pitchFamily="18" charset="0"/>
                <a:cs typeface="Times New Roman" panose="02020603050405020304" pitchFamily="18" charset="0"/>
              </a:rPr>
              <a:t>we </a:t>
            </a:r>
            <a:r>
              <a:rPr lang="en-US" spc="-5" dirty="0">
                <a:solidFill>
                  <a:srgbClr val="000099"/>
                </a:solidFill>
                <a:latin typeface="Times New Roman" panose="02020603050405020304" pitchFamily="18" charset="0"/>
                <a:cs typeface="Times New Roman" panose="02020603050405020304" pitchFamily="18" charset="0"/>
              </a:rPr>
              <a:t>need </a:t>
            </a:r>
            <a:r>
              <a:rPr lang="en-US" dirty="0">
                <a:solidFill>
                  <a:srgbClr val="000099"/>
                </a:solidFill>
                <a:latin typeface="Times New Roman" panose="02020603050405020304" pitchFamily="18" charset="0"/>
                <a:cs typeface="Times New Roman" panose="02020603050405020304" pitchFamily="18" charset="0"/>
              </a:rPr>
              <a:t>to </a:t>
            </a:r>
            <a:r>
              <a:rPr lang="en-US" spc="-5" dirty="0">
                <a:solidFill>
                  <a:srgbClr val="000099"/>
                </a:solidFill>
                <a:latin typeface="Times New Roman" panose="02020603050405020304" pitchFamily="18" charset="0"/>
                <a:cs typeface="Times New Roman" panose="02020603050405020304" pitchFamily="18" charset="0"/>
              </a:rPr>
              <a:t>minimize the  distance traveled </a:t>
            </a:r>
            <a:r>
              <a:rPr lang="en-US" spc="-15" dirty="0">
                <a:solidFill>
                  <a:srgbClr val="000099"/>
                </a:solidFill>
                <a:latin typeface="Times New Roman" panose="02020603050405020304" pitchFamily="18" charset="0"/>
                <a:cs typeface="Times New Roman" panose="02020603050405020304" pitchFamily="18" charset="0"/>
              </a:rPr>
              <a:t>by </a:t>
            </a:r>
            <a:r>
              <a:rPr lang="en-US" spc="-5" dirty="0">
                <a:solidFill>
                  <a:srgbClr val="000099"/>
                </a:solidFill>
                <a:latin typeface="Times New Roman" panose="02020603050405020304" pitchFamily="18" charset="0"/>
                <a:cs typeface="Times New Roman" panose="02020603050405020304" pitchFamily="18" charset="0"/>
              </a:rPr>
              <a:t>the</a:t>
            </a:r>
            <a:r>
              <a:rPr lang="en-US" spc="30" dirty="0">
                <a:solidFill>
                  <a:srgbClr val="000099"/>
                </a:solidFill>
                <a:latin typeface="Times New Roman" panose="02020603050405020304" pitchFamily="18" charset="0"/>
                <a:cs typeface="Times New Roman" panose="02020603050405020304" pitchFamily="18" charset="0"/>
              </a:rPr>
              <a:t> </a:t>
            </a:r>
            <a:r>
              <a:rPr lang="en-US" spc="-5" dirty="0">
                <a:solidFill>
                  <a:srgbClr val="000099"/>
                </a:solidFill>
                <a:latin typeface="Times New Roman" panose="02020603050405020304" pitchFamily="18" charset="0"/>
                <a:cs typeface="Times New Roman" panose="02020603050405020304" pitchFamily="18" charset="0"/>
              </a:rPr>
              <a:t>salesman.</a:t>
            </a:r>
            <a:endParaRPr lang="en-US" dirty="0">
              <a:solidFill>
                <a:srgbClr val="0000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733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0629"/>
            <a:ext cx="7276011" cy="6596742"/>
          </a:xfrm>
          <a:noFill/>
        </p:spPr>
        <p:txBody>
          <a:bodyPr/>
          <a:lstStyle/>
          <a:p>
            <a:pPr marR="504190" algn="just">
              <a:lnSpc>
                <a:spcPct val="131300"/>
              </a:lnSpc>
              <a:spcBef>
                <a:spcPts val="300"/>
              </a:spcBef>
              <a:tabLst>
                <a:tab pos="469900" algn="l"/>
                <a:tab pos="470534" algn="l"/>
              </a:tabLst>
            </a:pPr>
            <a:r>
              <a:rPr lang="en-US" dirty="0">
                <a:solidFill>
                  <a:srgbClr val="2713B9"/>
                </a:solidFill>
                <a:latin typeface="Times New Roman" panose="02020603050405020304" pitchFamily="18" charset="0"/>
                <a:cs typeface="Times New Roman" panose="02020603050405020304" pitchFamily="18" charset="0"/>
              </a:rPr>
              <a:t>It </a:t>
            </a:r>
            <a:r>
              <a:rPr lang="en-US" spc="-5" dirty="0">
                <a:solidFill>
                  <a:srgbClr val="2713B9"/>
                </a:solidFill>
                <a:latin typeface="Times New Roman" panose="02020603050405020304" pitchFamily="18" charset="0"/>
                <a:cs typeface="Times New Roman" panose="02020603050405020304" pitchFamily="18" charset="0"/>
              </a:rPr>
              <a:t>is </a:t>
            </a:r>
            <a:r>
              <a:rPr lang="en-US" dirty="0">
                <a:solidFill>
                  <a:srgbClr val="2713B9"/>
                </a:solidFill>
                <a:latin typeface="Times New Roman" panose="02020603050405020304" pitchFamily="18" charset="0"/>
                <a:cs typeface="Times New Roman" panose="02020603050405020304" pitchFamily="18" charset="0"/>
              </a:rPr>
              <a:t>also </a:t>
            </a:r>
            <a:r>
              <a:rPr lang="en-US" spc="-5" dirty="0">
                <a:solidFill>
                  <a:srgbClr val="2713B9"/>
                </a:solidFill>
                <a:latin typeface="Times New Roman" panose="02020603050405020304" pitchFamily="18" charset="0"/>
                <a:cs typeface="Times New Roman" panose="02020603050405020304" pitchFamily="18" charset="0"/>
              </a:rPr>
              <a:t>called </a:t>
            </a:r>
            <a:r>
              <a:rPr lang="en-US" dirty="0">
                <a:solidFill>
                  <a:srgbClr val="2713B9"/>
                </a:solidFill>
                <a:latin typeface="Times New Roman" panose="02020603050405020304" pitchFamily="18" charset="0"/>
                <a:cs typeface="Times New Roman" panose="02020603050405020304" pitchFamily="18" charset="0"/>
              </a:rPr>
              <a:t>greedy </a:t>
            </a:r>
            <a:r>
              <a:rPr lang="en-US" spc="-5" dirty="0">
                <a:solidFill>
                  <a:srgbClr val="2713B9"/>
                </a:solidFill>
                <a:latin typeface="Times New Roman" panose="02020603050405020304" pitchFamily="18" charset="0"/>
                <a:cs typeface="Times New Roman" panose="02020603050405020304" pitchFamily="18" charset="0"/>
              </a:rPr>
              <a:t>local search </a:t>
            </a:r>
            <a:r>
              <a:rPr lang="en-US" dirty="0">
                <a:solidFill>
                  <a:srgbClr val="2713B9"/>
                </a:solidFill>
                <a:latin typeface="Times New Roman" panose="02020603050405020304" pitchFamily="18" charset="0"/>
                <a:cs typeface="Times New Roman" panose="02020603050405020304" pitchFamily="18" charset="0"/>
              </a:rPr>
              <a:t>as </a:t>
            </a:r>
            <a:r>
              <a:rPr lang="en-US" spc="-5" dirty="0">
                <a:solidFill>
                  <a:srgbClr val="2713B9"/>
                </a:solidFill>
                <a:latin typeface="Times New Roman" panose="02020603050405020304" pitchFamily="18" charset="0"/>
                <a:cs typeface="Times New Roman" panose="02020603050405020304" pitchFamily="18" charset="0"/>
              </a:rPr>
              <a:t>it </a:t>
            </a:r>
            <a:r>
              <a:rPr lang="en-US" spc="-10" dirty="0">
                <a:solidFill>
                  <a:srgbClr val="2713B9"/>
                </a:solidFill>
                <a:latin typeface="Times New Roman" panose="02020603050405020304" pitchFamily="18" charset="0"/>
                <a:cs typeface="Times New Roman" panose="02020603050405020304" pitchFamily="18" charset="0"/>
              </a:rPr>
              <a:t>only </a:t>
            </a:r>
            <a:r>
              <a:rPr lang="en-US" spc="-5" dirty="0">
                <a:solidFill>
                  <a:srgbClr val="2713B9"/>
                </a:solidFill>
                <a:latin typeface="Times New Roman" panose="02020603050405020304" pitchFamily="18" charset="0"/>
                <a:cs typeface="Times New Roman" panose="02020603050405020304" pitchFamily="18" charset="0"/>
              </a:rPr>
              <a:t>looks </a:t>
            </a:r>
            <a:r>
              <a:rPr lang="en-US" dirty="0">
                <a:solidFill>
                  <a:srgbClr val="2713B9"/>
                </a:solidFill>
                <a:latin typeface="Times New Roman" panose="02020603050405020304" pitchFamily="18" charset="0"/>
                <a:cs typeface="Times New Roman" panose="02020603050405020304" pitchFamily="18" charset="0"/>
              </a:rPr>
              <a:t>to </a:t>
            </a:r>
            <a:r>
              <a:rPr lang="en-US" spc="-5" dirty="0">
                <a:solidFill>
                  <a:srgbClr val="2713B9"/>
                </a:solidFill>
                <a:latin typeface="Times New Roman" panose="02020603050405020304" pitchFamily="18" charset="0"/>
                <a:cs typeface="Times New Roman" panose="02020603050405020304" pitchFamily="18" charset="0"/>
              </a:rPr>
              <a:t>its good immediate  neighbor </a:t>
            </a:r>
            <a:r>
              <a:rPr lang="en-US" dirty="0">
                <a:solidFill>
                  <a:srgbClr val="2713B9"/>
                </a:solidFill>
                <a:latin typeface="Times New Roman" panose="02020603050405020304" pitchFamily="18" charset="0"/>
                <a:cs typeface="Times New Roman" panose="02020603050405020304" pitchFamily="18" charset="0"/>
              </a:rPr>
              <a:t>state </a:t>
            </a:r>
            <a:r>
              <a:rPr lang="en-US" spc="-5" dirty="0">
                <a:solidFill>
                  <a:srgbClr val="2713B9"/>
                </a:solidFill>
                <a:latin typeface="Times New Roman" panose="02020603050405020304" pitchFamily="18" charset="0"/>
                <a:cs typeface="Times New Roman" panose="02020603050405020304" pitchFamily="18" charset="0"/>
              </a:rPr>
              <a:t>and </a:t>
            </a:r>
            <a:r>
              <a:rPr lang="en-US" spc="-10" dirty="0">
                <a:solidFill>
                  <a:srgbClr val="2713B9"/>
                </a:solidFill>
                <a:latin typeface="Times New Roman" panose="02020603050405020304" pitchFamily="18" charset="0"/>
                <a:cs typeface="Times New Roman" panose="02020603050405020304" pitchFamily="18" charset="0"/>
              </a:rPr>
              <a:t>not </a:t>
            </a:r>
            <a:r>
              <a:rPr lang="en-US" spc="-5" dirty="0">
                <a:solidFill>
                  <a:srgbClr val="2713B9"/>
                </a:solidFill>
                <a:latin typeface="Times New Roman" panose="02020603050405020304" pitchFamily="18" charset="0"/>
                <a:cs typeface="Times New Roman" panose="02020603050405020304" pitchFamily="18" charset="0"/>
              </a:rPr>
              <a:t>beyond</a:t>
            </a:r>
            <a:r>
              <a:rPr lang="en-US" spc="15" dirty="0">
                <a:solidFill>
                  <a:srgbClr val="2713B9"/>
                </a:solidFill>
                <a:latin typeface="Times New Roman" panose="02020603050405020304" pitchFamily="18" charset="0"/>
                <a:cs typeface="Times New Roman" panose="02020603050405020304" pitchFamily="18" charset="0"/>
              </a:rPr>
              <a:t> </a:t>
            </a:r>
            <a:r>
              <a:rPr lang="en-US" spc="-5" dirty="0">
                <a:solidFill>
                  <a:srgbClr val="2713B9"/>
                </a:solidFill>
                <a:latin typeface="Times New Roman" panose="02020603050405020304" pitchFamily="18" charset="0"/>
                <a:cs typeface="Times New Roman" panose="02020603050405020304" pitchFamily="18" charset="0"/>
              </a:rPr>
              <a:t>that.</a:t>
            </a:r>
            <a:endParaRPr lang="en-US" dirty="0">
              <a:solidFill>
                <a:srgbClr val="2713B9"/>
              </a:solidFill>
              <a:latin typeface="Times New Roman" panose="02020603050405020304" pitchFamily="18" charset="0"/>
              <a:cs typeface="Times New Roman" panose="02020603050405020304" pitchFamily="18" charset="0"/>
            </a:endParaRPr>
          </a:p>
          <a:p>
            <a:pPr algn="just">
              <a:lnSpc>
                <a:spcPct val="100000"/>
              </a:lnSpc>
              <a:spcBef>
                <a:spcPts val="675"/>
              </a:spcBef>
              <a:tabLst>
                <a:tab pos="469900" algn="l"/>
                <a:tab pos="470534" algn="l"/>
              </a:tabLst>
            </a:pPr>
            <a:r>
              <a:rPr lang="en-US" dirty="0">
                <a:solidFill>
                  <a:srgbClr val="2713B9"/>
                </a:solidFill>
                <a:latin typeface="Times New Roman" panose="02020603050405020304" pitchFamily="18" charset="0"/>
                <a:cs typeface="Times New Roman" panose="02020603050405020304" pitchFamily="18" charset="0"/>
              </a:rPr>
              <a:t>A </a:t>
            </a:r>
            <a:r>
              <a:rPr lang="en-US" spc="-5" dirty="0">
                <a:solidFill>
                  <a:srgbClr val="2713B9"/>
                </a:solidFill>
                <a:latin typeface="Times New Roman" panose="02020603050405020304" pitchFamily="18" charset="0"/>
                <a:cs typeface="Times New Roman" panose="02020603050405020304" pitchFamily="18" charset="0"/>
              </a:rPr>
              <a:t>node of hill climbing algorithm has </a:t>
            </a:r>
            <a:r>
              <a:rPr lang="en-US" dirty="0">
                <a:solidFill>
                  <a:srgbClr val="2713B9"/>
                </a:solidFill>
                <a:latin typeface="Times New Roman" panose="02020603050405020304" pitchFamily="18" charset="0"/>
                <a:cs typeface="Times New Roman" panose="02020603050405020304" pitchFamily="18" charset="0"/>
              </a:rPr>
              <a:t>two </a:t>
            </a:r>
            <a:r>
              <a:rPr lang="en-US" spc="-5" dirty="0">
                <a:solidFill>
                  <a:srgbClr val="2713B9"/>
                </a:solidFill>
                <a:latin typeface="Times New Roman" panose="02020603050405020304" pitchFamily="18" charset="0"/>
                <a:cs typeface="Times New Roman" panose="02020603050405020304" pitchFamily="18" charset="0"/>
              </a:rPr>
              <a:t>components which are </a:t>
            </a:r>
            <a:r>
              <a:rPr lang="en-US" dirty="0">
                <a:solidFill>
                  <a:srgbClr val="2713B9"/>
                </a:solidFill>
                <a:latin typeface="Times New Roman" panose="02020603050405020304" pitchFamily="18" charset="0"/>
                <a:cs typeface="Times New Roman" panose="02020603050405020304" pitchFamily="18" charset="0"/>
              </a:rPr>
              <a:t>state </a:t>
            </a:r>
            <a:r>
              <a:rPr lang="en-US" spc="-5" dirty="0">
                <a:solidFill>
                  <a:srgbClr val="2713B9"/>
                </a:solidFill>
                <a:latin typeface="Times New Roman" panose="02020603050405020304" pitchFamily="18" charset="0"/>
                <a:cs typeface="Times New Roman" panose="02020603050405020304" pitchFamily="18" charset="0"/>
              </a:rPr>
              <a:t>and</a:t>
            </a:r>
            <a:r>
              <a:rPr lang="en-US" spc="90" dirty="0">
                <a:solidFill>
                  <a:srgbClr val="2713B9"/>
                </a:solidFill>
                <a:latin typeface="Times New Roman" panose="02020603050405020304" pitchFamily="18" charset="0"/>
                <a:cs typeface="Times New Roman" panose="02020603050405020304" pitchFamily="18" charset="0"/>
              </a:rPr>
              <a:t> </a:t>
            </a:r>
            <a:r>
              <a:rPr lang="en-US" spc="-5" dirty="0">
                <a:solidFill>
                  <a:srgbClr val="2713B9"/>
                </a:solidFill>
                <a:latin typeface="Times New Roman" panose="02020603050405020304" pitchFamily="18" charset="0"/>
                <a:cs typeface="Times New Roman" panose="02020603050405020304" pitchFamily="18" charset="0"/>
              </a:rPr>
              <a:t>value.</a:t>
            </a:r>
            <a:endParaRPr lang="en-US" dirty="0">
              <a:solidFill>
                <a:srgbClr val="2713B9"/>
              </a:solidFill>
              <a:latin typeface="Times New Roman" panose="02020603050405020304" pitchFamily="18" charset="0"/>
              <a:cs typeface="Times New Roman" panose="02020603050405020304" pitchFamily="18" charset="0"/>
            </a:endParaRPr>
          </a:p>
          <a:p>
            <a:pPr algn="just">
              <a:lnSpc>
                <a:spcPct val="100000"/>
              </a:lnSpc>
              <a:spcBef>
                <a:spcPts val="675"/>
              </a:spcBef>
              <a:tabLst>
                <a:tab pos="469900" algn="l"/>
                <a:tab pos="470534" algn="l"/>
              </a:tabLst>
            </a:pPr>
            <a:r>
              <a:rPr lang="en-US" spc="-5" dirty="0">
                <a:solidFill>
                  <a:srgbClr val="2713B9"/>
                </a:solidFill>
                <a:latin typeface="Times New Roman" panose="02020603050405020304" pitchFamily="18" charset="0"/>
                <a:cs typeface="Times New Roman" panose="02020603050405020304" pitchFamily="18" charset="0"/>
              </a:rPr>
              <a:t>Hill Climbing is mostly used when </a:t>
            </a:r>
            <a:r>
              <a:rPr lang="en-US" dirty="0">
                <a:solidFill>
                  <a:srgbClr val="2713B9"/>
                </a:solidFill>
                <a:latin typeface="Times New Roman" panose="02020603050405020304" pitchFamily="18" charset="0"/>
                <a:cs typeface="Times New Roman" panose="02020603050405020304" pitchFamily="18" charset="0"/>
              </a:rPr>
              <a:t>a </a:t>
            </a:r>
            <a:r>
              <a:rPr lang="en-US" spc="-5" dirty="0">
                <a:solidFill>
                  <a:srgbClr val="2713B9"/>
                </a:solidFill>
                <a:latin typeface="Times New Roman" panose="02020603050405020304" pitchFamily="18" charset="0"/>
                <a:cs typeface="Times New Roman" panose="02020603050405020304" pitchFamily="18" charset="0"/>
              </a:rPr>
              <a:t>good heuristic is</a:t>
            </a:r>
            <a:r>
              <a:rPr lang="en-US" spc="35" dirty="0">
                <a:solidFill>
                  <a:srgbClr val="2713B9"/>
                </a:solidFill>
                <a:latin typeface="Times New Roman" panose="02020603050405020304" pitchFamily="18" charset="0"/>
                <a:cs typeface="Times New Roman" panose="02020603050405020304" pitchFamily="18" charset="0"/>
              </a:rPr>
              <a:t> </a:t>
            </a:r>
            <a:r>
              <a:rPr lang="en-US" dirty="0">
                <a:solidFill>
                  <a:srgbClr val="2713B9"/>
                </a:solidFill>
                <a:latin typeface="Times New Roman" panose="02020603050405020304" pitchFamily="18" charset="0"/>
                <a:cs typeface="Times New Roman" panose="02020603050405020304" pitchFamily="18" charset="0"/>
              </a:rPr>
              <a:t>available.</a:t>
            </a:r>
          </a:p>
          <a:p>
            <a:pPr marR="5080" algn="just">
              <a:lnSpc>
                <a:spcPct val="131200"/>
              </a:lnSpc>
              <a:spcBef>
                <a:spcPts val="300"/>
              </a:spcBef>
              <a:tabLst>
                <a:tab pos="469900" algn="l"/>
                <a:tab pos="470534" algn="l"/>
              </a:tabLst>
            </a:pPr>
            <a:r>
              <a:rPr lang="en-US" dirty="0">
                <a:solidFill>
                  <a:srgbClr val="2713B9"/>
                </a:solidFill>
                <a:latin typeface="Times New Roman" panose="02020603050405020304" pitchFamily="18" charset="0"/>
                <a:cs typeface="Times New Roman" panose="02020603050405020304" pitchFamily="18" charset="0"/>
              </a:rPr>
              <a:t>In </a:t>
            </a:r>
            <a:r>
              <a:rPr lang="en-US" spc="-5" dirty="0">
                <a:solidFill>
                  <a:srgbClr val="2713B9"/>
                </a:solidFill>
                <a:latin typeface="Times New Roman" panose="02020603050405020304" pitchFamily="18" charset="0"/>
                <a:cs typeface="Times New Roman" panose="02020603050405020304" pitchFamily="18" charset="0"/>
              </a:rPr>
              <a:t>this algorithm, </a:t>
            </a:r>
            <a:r>
              <a:rPr lang="en-US" dirty="0">
                <a:solidFill>
                  <a:srgbClr val="2713B9"/>
                </a:solidFill>
                <a:latin typeface="Times New Roman" panose="02020603050405020304" pitchFamily="18" charset="0"/>
                <a:cs typeface="Times New Roman" panose="02020603050405020304" pitchFamily="18" charset="0"/>
              </a:rPr>
              <a:t>we </a:t>
            </a:r>
            <a:r>
              <a:rPr lang="en-US" spc="-5" dirty="0">
                <a:solidFill>
                  <a:srgbClr val="2713B9"/>
                </a:solidFill>
                <a:latin typeface="Times New Roman" panose="02020603050405020304" pitchFamily="18" charset="0"/>
                <a:cs typeface="Times New Roman" panose="02020603050405020304" pitchFamily="18" charset="0"/>
              </a:rPr>
              <a:t>don't need </a:t>
            </a:r>
            <a:r>
              <a:rPr lang="en-US" dirty="0">
                <a:solidFill>
                  <a:srgbClr val="2713B9"/>
                </a:solidFill>
                <a:latin typeface="Times New Roman" panose="02020603050405020304" pitchFamily="18" charset="0"/>
                <a:cs typeface="Times New Roman" panose="02020603050405020304" pitchFamily="18" charset="0"/>
              </a:rPr>
              <a:t>to </a:t>
            </a:r>
            <a:r>
              <a:rPr lang="en-US" spc="-5" dirty="0">
                <a:solidFill>
                  <a:srgbClr val="2713B9"/>
                </a:solidFill>
                <a:latin typeface="Times New Roman" panose="02020603050405020304" pitchFamily="18" charset="0"/>
                <a:cs typeface="Times New Roman" panose="02020603050405020304" pitchFamily="18" charset="0"/>
              </a:rPr>
              <a:t>maintain and </a:t>
            </a:r>
            <a:r>
              <a:rPr lang="en-US" dirty="0">
                <a:solidFill>
                  <a:srgbClr val="2713B9"/>
                </a:solidFill>
                <a:latin typeface="Times New Roman" panose="02020603050405020304" pitchFamily="18" charset="0"/>
                <a:cs typeface="Times New Roman" panose="02020603050405020304" pitchFamily="18" charset="0"/>
              </a:rPr>
              <a:t>handle </a:t>
            </a:r>
            <a:r>
              <a:rPr lang="en-US" spc="-5" dirty="0">
                <a:solidFill>
                  <a:srgbClr val="2713B9"/>
                </a:solidFill>
                <a:latin typeface="Times New Roman" panose="02020603050405020304" pitchFamily="18" charset="0"/>
                <a:cs typeface="Times New Roman" panose="02020603050405020304" pitchFamily="18" charset="0"/>
              </a:rPr>
              <a:t>the </a:t>
            </a:r>
            <a:r>
              <a:rPr lang="en-US" dirty="0">
                <a:solidFill>
                  <a:srgbClr val="2713B9"/>
                </a:solidFill>
                <a:latin typeface="Times New Roman" panose="02020603050405020304" pitchFamily="18" charset="0"/>
                <a:cs typeface="Times New Roman" panose="02020603050405020304" pitchFamily="18" charset="0"/>
              </a:rPr>
              <a:t>search tree </a:t>
            </a:r>
            <a:r>
              <a:rPr lang="en-US" spc="-5" dirty="0">
                <a:solidFill>
                  <a:srgbClr val="2713B9"/>
                </a:solidFill>
                <a:latin typeface="Times New Roman" panose="02020603050405020304" pitchFamily="18" charset="0"/>
                <a:cs typeface="Times New Roman" panose="02020603050405020304" pitchFamily="18" charset="0"/>
              </a:rPr>
              <a:t>or </a:t>
            </a:r>
            <a:r>
              <a:rPr lang="en-US" dirty="0">
                <a:solidFill>
                  <a:srgbClr val="2713B9"/>
                </a:solidFill>
                <a:latin typeface="Times New Roman" panose="02020603050405020304" pitchFamily="18" charset="0"/>
                <a:cs typeface="Times New Roman" panose="02020603050405020304" pitchFamily="18" charset="0"/>
              </a:rPr>
              <a:t>graph  as </a:t>
            </a:r>
            <a:r>
              <a:rPr lang="en-US" spc="-5" dirty="0">
                <a:solidFill>
                  <a:srgbClr val="2713B9"/>
                </a:solidFill>
                <a:latin typeface="Times New Roman" panose="02020603050405020304" pitchFamily="18" charset="0"/>
                <a:cs typeface="Times New Roman" panose="02020603050405020304" pitchFamily="18" charset="0"/>
              </a:rPr>
              <a:t>it </a:t>
            </a:r>
            <a:r>
              <a:rPr lang="en-US" spc="-10" dirty="0">
                <a:solidFill>
                  <a:srgbClr val="2713B9"/>
                </a:solidFill>
                <a:latin typeface="Times New Roman" panose="02020603050405020304" pitchFamily="18" charset="0"/>
                <a:cs typeface="Times New Roman" panose="02020603050405020304" pitchFamily="18" charset="0"/>
              </a:rPr>
              <a:t>only </a:t>
            </a:r>
            <a:r>
              <a:rPr lang="en-US" dirty="0">
                <a:solidFill>
                  <a:srgbClr val="2713B9"/>
                </a:solidFill>
                <a:latin typeface="Times New Roman" panose="02020603050405020304" pitchFamily="18" charset="0"/>
                <a:cs typeface="Times New Roman" panose="02020603050405020304" pitchFamily="18" charset="0"/>
              </a:rPr>
              <a:t>keeps a </a:t>
            </a:r>
            <a:r>
              <a:rPr lang="en-US" spc="-5" dirty="0">
                <a:solidFill>
                  <a:srgbClr val="2713B9"/>
                </a:solidFill>
                <a:latin typeface="Times New Roman" panose="02020603050405020304" pitchFamily="18" charset="0"/>
                <a:cs typeface="Times New Roman" panose="02020603050405020304" pitchFamily="18" charset="0"/>
              </a:rPr>
              <a:t>single current</a:t>
            </a:r>
            <a:r>
              <a:rPr lang="en-US" spc="25" dirty="0">
                <a:solidFill>
                  <a:srgbClr val="2713B9"/>
                </a:solidFill>
                <a:latin typeface="Times New Roman" panose="02020603050405020304" pitchFamily="18" charset="0"/>
                <a:cs typeface="Times New Roman" panose="02020603050405020304" pitchFamily="18" charset="0"/>
              </a:rPr>
              <a:t> </a:t>
            </a:r>
            <a:r>
              <a:rPr lang="en-US" spc="-5" dirty="0">
                <a:solidFill>
                  <a:srgbClr val="2713B9"/>
                </a:solidFill>
                <a:latin typeface="Times New Roman" panose="02020603050405020304" pitchFamily="18" charset="0"/>
                <a:cs typeface="Times New Roman" panose="02020603050405020304" pitchFamily="18" charset="0"/>
              </a:rPr>
              <a:t>state.</a:t>
            </a:r>
            <a:endParaRPr lang="en-US" dirty="0">
              <a:solidFill>
                <a:srgbClr val="2713B9"/>
              </a:solidFill>
              <a:latin typeface="Times New Roman" panose="02020603050405020304" pitchFamily="18" charset="0"/>
              <a:cs typeface="Times New Roman" panose="02020603050405020304" pitchFamily="18" charset="0"/>
            </a:endParaRPr>
          </a:p>
          <a:p>
            <a:endParaRPr lang="en-US" dirty="0">
              <a:solidFill>
                <a:srgbClr val="2713B9"/>
              </a:solidFill>
            </a:endParaRPr>
          </a:p>
        </p:txBody>
      </p:sp>
    </p:spTree>
    <p:extLst>
      <p:ext uri="{BB962C8B-B14F-4D97-AF65-F5344CB8AC3E}">
        <p14:creationId xmlns:p14="http://schemas.microsoft.com/office/powerpoint/2010/main" val="2878797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9" y="215154"/>
            <a:ext cx="5849472" cy="779928"/>
          </a:xfrm>
        </p:spPr>
        <p:txBody>
          <a:bodyPr>
            <a:normAutofit fontScale="90000"/>
          </a:bodyPr>
          <a:lstStyle/>
          <a:p>
            <a:r>
              <a:rPr lang="en-US" spc="-10" dirty="0">
                <a:solidFill>
                  <a:srgbClr val="FF0000"/>
                </a:solidFill>
                <a:latin typeface="Arial"/>
                <a:cs typeface="Arial"/>
              </a:rPr>
              <a:t>Features </a:t>
            </a:r>
            <a:r>
              <a:rPr lang="en-US" spc="-5" dirty="0">
                <a:solidFill>
                  <a:srgbClr val="FF0000"/>
                </a:solidFill>
                <a:latin typeface="Arial"/>
                <a:cs typeface="Arial"/>
              </a:rPr>
              <a:t>of Hill</a:t>
            </a:r>
            <a:r>
              <a:rPr lang="en-US" spc="25" dirty="0">
                <a:solidFill>
                  <a:srgbClr val="FF0000"/>
                </a:solidFill>
                <a:latin typeface="Arial"/>
                <a:cs typeface="Arial"/>
              </a:rPr>
              <a:t> </a:t>
            </a:r>
            <a:r>
              <a:rPr lang="en-US" spc="-5" dirty="0">
                <a:solidFill>
                  <a:srgbClr val="FF0000"/>
                </a:solidFill>
                <a:latin typeface="Arial"/>
                <a:cs typeface="Arial"/>
              </a:rPr>
              <a:t>Climbing</a:t>
            </a:r>
            <a:r>
              <a:rPr lang="en-US" spc="-5" dirty="0">
                <a:solidFill>
                  <a:srgbClr val="600A38"/>
                </a:solidFill>
                <a:latin typeface="Arial"/>
                <a:cs typeface="Arial"/>
              </a:rPr>
              <a:t>:</a:t>
            </a:r>
            <a:r>
              <a:rPr lang="en-US" dirty="0">
                <a:latin typeface="Arial"/>
                <a:cs typeface="Arial"/>
              </a:rPr>
              <a:t/>
            </a:r>
            <a:br>
              <a:rPr lang="en-US" dirty="0">
                <a:latin typeface="Arial"/>
                <a:cs typeface="Arial"/>
              </a:rPr>
            </a:br>
            <a:endParaRPr lang="en-US" dirty="0"/>
          </a:p>
        </p:txBody>
      </p:sp>
      <p:sp>
        <p:nvSpPr>
          <p:cNvPr id="3" name="Content Placeholder 2"/>
          <p:cNvSpPr>
            <a:spLocks noGrp="1"/>
          </p:cNvSpPr>
          <p:nvPr>
            <p:ph idx="1"/>
          </p:nvPr>
        </p:nvSpPr>
        <p:spPr>
          <a:xfrm>
            <a:off x="147919" y="753035"/>
            <a:ext cx="7597588" cy="5943600"/>
          </a:xfrm>
        </p:spPr>
        <p:txBody>
          <a:bodyPr/>
          <a:lstStyle/>
          <a:p>
            <a:pPr marL="0" indent="0" algn="just">
              <a:lnSpc>
                <a:spcPct val="100000"/>
              </a:lnSpc>
              <a:spcBef>
                <a:spcPts val="1475"/>
              </a:spcBef>
              <a:buNone/>
            </a:pPr>
            <a:r>
              <a:rPr lang="en-US" spc="-5" dirty="0">
                <a:solidFill>
                  <a:srgbClr val="000099"/>
                </a:solidFill>
                <a:latin typeface="Times New Roman" panose="02020603050405020304" pitchFamily="18" charset="0"/>
                <a:cs typeface="Times New Roman" panose="02020603050405020304" pitchFamily="18" charset="0"/>
              </a:rPr>
              <a:t>Following are some </a:t>
            </a:r>
            <a:r>
              <a:rPr lang="en-US" dirty="0">
                <a:solidFill>
                  <a:srgbClr val="000099"/>
                </a:solidFill>
                <a:latin typeface="Times New Roman" panose="02020603050405020304" pitchFamily="18" charset="0"/>
                <a:cs typeface="Times New Roman" panose="02020603050405020304" pitchFamily="18" charset="0"/>
              </a:rPr>
              <a:t>main </a:t>
            </a:r>
            <a:r>
              <a:rPr lang="en-US" spc="-5" dirty="0">
                <a:solidFill>
                  <a:srgbClr val="000099"/>
                </a:solidFill>
                <a:latin typeface="Times New Roman" panose="02020603050405020304" pitchFamily="18" charset="0"/>
                <a:cs typeface="Times New Roman" panose="02020603050405020304" pitchFamily="18" charset="0"/>
              </a:rPr>
              <a:t>features of Hill Climbing</a:t>
            </a:r>
            <a:r>
              <a:rPr lang="en-US" spc="40" dirty="0">
                <a:solidFill>
                  <a:srgbClr val="000099"/>
                </a:solidFill>
                <a:latin typeface="Times New Roman" panose="02020603050405020304" pitchFamily="18" charset="0"/>
                <a:cs typeface="Times New Roman" panose="02020603050405020304" pitchFamily="18" charset="0"/>
              </a:rPr>
              <a:t> </a:t>
            </a:r>
            <a:r>
              <a:rPr lang="en-US" spc="-5" dirty="0">
                <a:solidFill>
                  <a:srgbClr val="000099"/>
                </a:solidFill>
                <a:latin typeface="Times New Roman" panose="02020603050405020304" pitchFamily="18" charset="0"/>
                <a:cs typeface="Times New Roman" panose="02020603050405020304" pitchFamily="18" charset="0"/>
              </a:rPr>
              <a:t>Algorithm:</a:t>
            </a:r>
            <a:endParaRPr lang="en-US" dirty="0">
              <a:solidFill>
                <a:srgbClr val="000099"/>
              </a:solidFill>
              <a:latin typeface="Times New Roman" panose="02020603050405020304" pitchFamily="18" charset="0"/>
              <a:cs typeface="Times New Roman" panose="02020603050405020304" pitchFamily="18" charset="0"/>
            </a:endParaRPr>
          </a:p>
          <a:p>
            <a:pPr marL="12700" algn="just">
              <a:lnSpc>
                <a:spcPct val="100000"/>
              </a:lnSpc>
              <a:spcBef>
                <a:spcPts val="1475"/>
              </a:spcBef>
            </a:pPr>
            <a:r>
              <a:rPr lang="en-US" b="1" spc="-5" dirty="0">
                <a:solidFill>
                  <a:srgbClr val="000099"/>
                </a:solidFill>
                <a:latin typeface="Times New Roman" panose="02020603050405020304" pitchFamily="18" charset="0"/>
                <a:cs typeface="Times New Roman" panose="02020603050405020304" pitchFamily="18" charset="0"/>
              </a:rPr>
              <a:t>Generate and </a:t>
            </a:r>
            <a:r>
              <a:rPr lang="en-US" b="1" dirty="0">
                <a:solidFill>
                  <a:srgbClr val="000099"/>
                </a:solidFill>
                <a:latin typeface="Times New Roman" panose="02020603050405020304" pitchFamily="18" charset="0"/>
                <a:cs typeface="Times New Roman" panose="02020603050405020304" pitchFamily="18" charset="0"/>
              </a:rPr>
              <a:t>Test </a:t>
            </a:r>
            <a:r>
              <a:rPr lang="en-US" b="1" spc="-5" dirty="0">
                <a:solidFill>
                  <a:srgbClr val="000099"/>
                </a:solidFill>
                <a:latin typeface="Times New Roman" panose="02020603050405020304" pitchFamily="18" charset="0"/>
                <a:cs typeface="Times New Roman" panose="02020603050405020304" pitchFamily="18" charset="0"/>
              </a:rPr>
              <a:t>variant: </a:t>
            </a:r>
            <a:r>
              <a:rPr lang="en-US" spc="-5" dirty="0">
                <a:solidFill>
                  <a:srgbClr val="000099"/>
                </a:solidFill>
                <a:latin typeface="Times New Roman" panose="02020603050405020304" pitchFamily="18" charset="0"/>
                <a:cs typeface="Times New Roman" panose="02020603050405020304" pitchFamily="18" charset="0"/>
              </a:rPr>
              <a:t>Hill Climbing is the variant of Generate and </a:t>
            </a:r>
            <a:r>
              <a:rPr lang="en-US" dirty="0">
                <a:solidFill>
                  <a:srgbClr val="000099"/>
                </a:solidFill>
                <a:latin typeface="Times New Roman" panose="02020603050405020304" pitchFamily="18" charset="0"/>
                <a:cs typeface="Times New Roman" panose="02020603050405020304" pitchFamily="18" charset="0"/>
              </a:rPr>
              <a:t>Test  </a:t>
            </a:r>
            <a:r>
              <a:rPr lang="en-US" spc="-5" dirty="0">
                <a:solidFill>
                  <a:srgbClr val="000099"/>
                </a:solidFill>
                <a:latin typeface="Times New Roman" panose="02020603050405020304" pitchFamily="18" charset="0"/>
                <a:cs typeface="Times New Roman" panose="02020603050405020304" pitchFamily="18" charset="0"/>
              </a:rPr>
              <a:t>method. The Generate and </a:t>
            </a:r>
            <a:r>
              <a:rPr lang="en-US" dirty="0">
                <a:solidFill>
                  <a:srgbClr val="000099"/>
                </a:solidFill>
                <a:latin typeface="Times New Roman" panose="02020603050405020304" pitchFamily="18" charset="0"/>
                <a:cs typeface="Times New Roman" panose="02020603050405020304" pitchFamily="18" charset="0"/>
              </a:rPr>
              <a:t>Test </a:t>
            </a:r>
            <a:r>
              <a:rPr lang="en-US" spc="-10" dirty="0">
                <a:solidFill>
                  <a:srgbClr val="000099"/>
                </a:solidFill>
                <a:latin typeface="Times New Roman" panose="02020603050405020304" pitchFamily="18" charset="0"/>
                <a:cs typeface="Times New Roman" panose="02020603050405020304" pitchFamily="18" charset="0"/>
              </a:rPr>
              <a:t>method </a:t>
            </a:r>
            <a:r>
              <a:rPr lang="en-US" spc="-5" dirty="0">
                <a:solidFill>
                  <a:srgbClr val="000099"/>
                </a:solidFill>
                <a:latin typeface="Times New Roman" panose="02020603050405020304" pitchFamily="18" charset="0"/>
                <a:cs typeface="Times New Roman" panose="02020603050405020304" pitchFamily="18" charset="0"/>
              </a:rPr>
              <a:t>produce feedback which helps </a:t>
            </a:r>
            <a:r>
              <a:rPr lang="en-US" dirty="0">
                <a:solidFill>
                  <a:srgbClr val="000099"/>
                </a:solidFill>
                <a:latin typeface="Times New Roman" panose="02020603050405020304" pitchFamily="18" charset="0"/>
                <a:cs typeface="Times New Roman" panose="02020603050405020304" pitchFamily="18" charset="0"/>
              </a:rPr>
              <a:t>to </a:t>
            </a:r>
            <a:r>
              <a:rPr lang="en-US" spc="-5" dirty="0">
                <a:solidFill>
                  <a:srgbClr val="000099"/>
                </a:solidFill>
                <a:latin typeface="Times New Roman" panose="02020603050405020304" pitchFamily="18" charset="0"/>
                <a:cs typeface="Times New Roman" panose="02020603050405020304" pitchFamily="18" charset="0"/>
              </a:rPr>
              <a:t>decide  which direction </a:t>
            </a:r>
            <a:r>
              <a:rPr lang="en-US" dirty="0">
                <a:solidFill>
                  <a:srgbClr val="000099"/>
                </a:solidFill>
                <a:latin typeface="Times New Roman" panose="02020603050405020304" pitchFamily="18" charset="0"/>
                <a:cs typeface="Times New Roman" panose="02020603050405020304" pitchFamily="18" charset="0"/>
              </a:rPr>
              <a:t>to </a:t>
            </a:r>
            <a:r>
              <a:rPr lang="en-US" spc="-5" dirty="0">
                <a:solidFill>
                  <a:srgbClr val="000099"/>
                </a:solidFill>
                <a:latin typeface="Times New Roman" panose="02020603050405020304" pitchFamily="18" charset="0"/>
                <a:cs typeface="Times New Roman" panose="02020603050405020304" pitchFamily="18" charset="0"/>
              </a:rPr>
              <a:t>move in the </a:t>
            </a:r>
            <a:r>
              <a:rPr lang="en-US" dirty="0">
                <a:solidFill>
                  <a:srgbClr val="000099"/>
                </a:solidFill>
                <a:latin typeface="Times New Roman" panose="02020603050405020304" pitchFamily="18" charset="0"/>
                <a:cs typeface="Times New Roman" panose="02020603050405020304" pitchFamily="18" charset="0"/>
              </a:rPr>
              <a:t>search</a:t>
            </a:r>
            <a:r>
              <a:rPr lang="en-US" spc="-30" dirty="0">
                <a:solidFill>
                  <a:srgbClr val="000099"/>
                </a:solidFill>
                <a:latin typeface="Times New Roman" panose="02020603050405020304" pitchFamily="18" charset="0"/>
                <a:cs typeface="Times New Roman" panose="02020603050405020304" pitchFamily="18" charset="0"/>
              </a:rPr>
              <a:t> </a:t>
            </a:r>
            <a:r>
              <a:rPr lang="en-US" dirty="0">
                <a:solidFill>
                  <a:srgbClr val="000099"/>
                </a:solidFill>
                <a:latin typeface="Times New Roman" panose="02020603050405020304" pitchFamily="18" charset="0"/>
                <a:cs typeface="Times New Roman" panose="02020603050405020304" pitchFamily="18" charset="0"/>
              </a:rPr>
              <a:t>space.</a:t>
            </a:r>
          </a:p>
          <a:p>
            <a:pPr marL="12700" algn="just">
              <a:lnSpc>
                <a:spcPct val="100000"/>
              </a:lnSpc>
              <a:spcBef>
                <a:spcPts val="1475"/>
              </a:spcBef>
            </a:pPr>
            <a:r>
              <a:rPr lang="en-US" b="1" spc="-5" dirty="0">
                <a:solidFill>
                  <a:srgbClr val="000099"/>
                </a:solidFill>
                <a:latin typeface="Times New Roman" panose="02020603050405020304" pitchFamily="18" charset="0"/>
                <a:cs typeface="Times New Roman" panose="02020603050405020304" pitchFamily="18" charset="0"/>
              </a:rPr>
              <a:t>Greedy approach: </a:t>
            </a:r>
            <a:r>
              <a:rPr lang="en-US" spc="-5" dirty="0">
                <a:solidFill>
                  <a:srgbClr val="000099"/>
                </a:solidFill>
                <a:latin typeface="Times New Roman" panose="02020603050405020304" pitchFamily="18" charset="0"/>
                <a:cs typeface="Times New Roman" panose="02020603050405020304" pitchFamily="18" charset="0"/>
              </a:rPr>
              <a:t>Hill-climbing algorithm </a:t>
            </a:r>
            <a:r>
              <a:rPr lang="en-US" dirty="0">
                <a:solidFill>
                  <a:srgbClr val="000099"/>
                </a:solidFill>
                <a:latin typeface="Times New Roman" panose="02020603050405020304" pitchFamily="18" charset="0"/>
                <a:cs typeface="Times New Roman" panose="02020603050405020304" pitchFamily="18" charset="0"/>
              </a:rPr>
              <a:t>search </a:t>
            </a:r>
            <a:r>
              <a:rPr lang="en-US" spc="-5" dirty="0">
                <a:solidFill>
                  <a:srgbClr val="000099"/>
                </a:solidFill>
                <a:latin typeface="Times New Roman" panose="02020603050405020304" pitchFamily="18" charset="0"/>
                <a:cs typeface="Times New Roman" panose="02020603050405020304" pitchFamily="18" charset="0"/>
              </a:rPr>
              <a:t>moves in the direction which  optimizes the</a:t>
            </a:r>
            <a:r>
              <a:rPr lang="en-US" dirty="0">
                <a:solidFill>
                  <a:srgbClr val="000099"/>
                </a:solidFill>
                <a:latin typeface="Times New Roman" panose="02020603050405020304" pitchFamily="18" charset="0"/>
                <a:cs typeface="Times New Roman" panose="02020603050405020304" pitchFamily="18" charset="0"/>
              </a:rPr>
              <a:t> cost.</a:t>
            </a:r>
          </a:p>
          <a:p>
            <a:pPr marL="12700" algn="just">
              <a:lnSpc>
                <a:spcPct val="100000"/>
              </a:lnSpc>
              <a:spcBef>
                <a:spcPts val="1475"/>
              </a:spcBef>
            </a:pPr>
            <a:r>
              <a:rPr lang="en-US" b="1" dirty="0">
                <a:solidFill>
                  <a:srgbClr val="000099"/>
                </a:solidFill>
                <a:latin typeface="Times New Roman" panose="02020603050405020304" pitchFamily="18" charset="0"/>
                <a:cs typeface="Times New Roman" panose="02020603050405020304" pitchFamily="18" charset="0"/>
              </a:rPr>
              <a:t>No </a:t>
            </a:r>
            <a:r>
              <a:rPr lang="en-US" b="1" spc="-5" dirty="0">
                <a:solidFill>
                  <a:srgbClr val="000099"/>
                </a:solidFill>
                <a:latin typeface="Times New Roman" panose="02020603050405020304" pitchFamily="18" charset="0"/>
                <a:cs typeface="Times New Roman" panose="02020603050405020304" pitchFamily="18" charset="0"/>
              </a:rPr>
              <a:t>backtracking: </a:t>
            </a:r>
            <a:r>
              <a:rPr lang="en-US" dirty="0">
                <a:solidFill>
                  <a:srgbClr val="000099"/>
                </a:solidFill>
                <a:latin typeface="Times New Roman" panose="02020603050405020304" pitchFamily="18" charset="0"/>
                <a:cs typeface="Times New Roman" panose="02020603050405020304" pitchFamily="18" charset="0"/>
              </a:rPr>
              <a:t>It </a:t>
            </a:r>
            <a:r>
              <a:rPr lang="en-US" spc="-5" dirty="0">
                <a:solidFill>
                  <a:srgbClr val="000099"/>
                </a:solidFill>
                <a:latin typeface="Times New Roman" panose="02020603050405020304" pitchFamily="18" charset="0"/>
                <a:cs typeface="Times New Roman" panose="02020603050405020304" pitchFamily="18" charset="0"/>
              </a:rPr>
              <a:t>does </a:t>
            </a:r>
            <a:r>
              <a:rPr lang="en-US" spc="-10" dirty="0">
                <a:solidFill>
                  <a:srgbClr val="000099"/>
                </a:solidFill>
                <a:latin typeface="Times New Roman" panose="02020603050405020304" pitchFamily="18" charset="0"/>
                <a:cs typeface="Times New Roman" panose="02020603050405020304" pitchFamily="18" charset="0"/>
              </a:rPr>
              <a:t>not </a:t>
            </a:r>
            <a:r>
              <a:rPr lang="en-US" spc="-5" dirty="0">
                <a:solidFill>
                  <a:srgbClr val="000099"/>
                </a:solidFill>
                <a:latin typeface="Times New Roman" panose="02020603050405020304" pitchFamily="18" charset="0"/>
                <a:cs typeface="Times New Roman" panose="02020603050405020304" pitchFamily="18" charset="0"/>
              </a:rPr>
              <a:t>backtrack the search </a:t>
            </a:r>
            <a:r>
              <a:rPr lang="en-US" dirty="0">
                <a:solidFill>
                  <a:srgbClr val="000099"/>
                </a:solidFill>
                <a:latin typeface="Times New Roman" panose="02020603050405020304" pitchFamily="18" charset="0"/>
                <a:cs typeface="Times New Roman" panose="02020603050405020304" pitchFamily="18" charset="0"/>
              </a:rPr>
              <a:t>space, as </a:t>
            </a:r>
            <a:r>
              <a:rPr lang="en-US" spc="-5" dirty="0">
                <a:solidFill>
                  <a:srgbClr val="000099"/>
                </a:solidFill>
                <a:latin typeface="Times New Roman" panose="02020603050405020304" pitchFamily="18" charset="0"/>
                <a:cs typeface="Times New Roman" panose="02020603050405020304" pitchFamily="18" charset="0"/>
              </a:rPr>
              <a:t>it does </a:t>
            </a:r>
            <a:r>
              <a:rPr lang="en-US" spc="-10" dirty="0">
                <a:solidFill>
                  <a:srgbClr val="000099"/>
                </a:solidFill>
                <a:latin typeface="Times New Roman" panose="02020603050405020304" pitchFamily="18" charset="0"/>
                <a:cs typeface="Times New Roman" panose="02020603050405020304" pitchFamily="18" charset="0"/>
              </a:rPr>
              <a:t>not  </a:t>
            </a:r>
            <a:r>
              <a:rPr lang="en-US" dirty="0">
                <a:solidFill>
                  <a:srgbClr val="000099"/>
                </a:solidFill>
                <a:latin typeface="Times New Roman" panose="02020603050405020304" pitchFamily="18" charset="0"/>
                <a:cs typeface="Times New Roman" panose="02020603050405020304" pitchFamily="18" charset="0"/>
              </a:rPr>
              <a:t>remember </a:t>
            </a:r>
            <a:r>
              <a:rPr lang="en-US" spc="-5" dirty="0">
                <a:solidFill>
                  <a:srgbClr val="000099"/>
                </a:solidFill>
                <a:latin typeface="Times New Roman" panose="02020603050405020304" pitchFamily="18" charset="0"/>
                <a:cs typeface="Times New Roman" panose="02020603050405020304" pitchFamily="18" charset="0"/>
              </a:rPr>
              <a:t>the previous states</a:t>
            </a:r>
            <a:r>
              <a:rPr lang="en-US" spc="-5" dirty="0">
                <a:solidFill>
                  <a:srgbClr val="000099"/>
                </a:solidFill>
                <a:latin typeface="Verdana"/>
                <a:cs typeface="Verdana"/>
              </a:rPr>
              <a:t>.</a:t>
            </a:r>
            <a:endParaRPr lang="en-US" dirty="0">
              <a:solidFill>
                <a:srgbClr val="000099"/>
              </a:solidFill>
              <a:latin typeface="Verdana"/>
              <a:cs typeface="Verdana"/>
            </a:endParaRPr>
          </a:p>
          <a:p>
            <a:pPr marL="12700" algn="just">
              <a:lnSpc>
                <a:spcPct val="100000"/>
              </a:lnSpc>
              <a:spcBef>
                <a:spcPts val="1475"/>
              </a:spcBef>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797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77" y="188259"/>
            <a:ext cx="7947211" cy="6535270"/>
          </a:xfrm>
        </p:spPr>
        <p:txBody>
          <a:bodyPr>
            <a:normAutofit/>
          </a:bodyPr>
          <a:lstStyle/>
          <a:p>
            <a:pPr marL="0" indent="0">
              <a:lnSpc>
                <a:spcPct val="100000"/>
              </a:lnSpc>
              <a:buNone/>
            </a:pPr>
            <a:r>
              <a:rPr lang="en-US" sz="3600" spc="-5" dirty="0">
                <a:solidFill>
                  <a:srgbClr val="FF0000"/>
                </a:solidFill>
                <a:latin typeface="Times New Roman" panose="02020603050405020304" pitchFamily="18" charset="0"/>
                <a:cs typeface="Times New Roman" panose="02020603050405020304" pitchFamily="18" charset="0"/>
              </a:rPr>
              <a:t>State-space Diagram </a:t>
            </a:r>
            <a:r>
              <a:rPr lang="en-US" sz="3600" spc="-10" dirty="0">
                <a:solidFill>
                  <a:srgbClr val="FF0000"/>
                </a:solidFill>
                <a:latin typeface="Times New Roman" panose="02020603050405020304" pitchFamily="18" charset="0"/>
                <a:cs typeface="Times New Roman" panose="02020603050405020304" pitchFamily="18" charset="0"/>
              </a:rPr>
              <a:t>for </a:t>
            </a:r>
            <a:r>
              <a:rPr lang="en-US" sz="3600" spc="-5" dirty="0">
                <a:solidFill>
                  <a:srgbClr val="FF0000"/>
                </a:solidFill>
                <a:latin typeface="Times New Roman" panose="02020603050405020304" pitchFamily="18" charset="0"/>
                <a:cs typeface="Times New Roman" panose="02020603050405020304" pitchFamily="18" charset="0"/>
              </a:rPr>
              <a:t>Hill</a:t>
            </a:r>
            <a:r>
              <a:rPr lang="en-US" sz="3600" spc="15" dirty="0">
                <a:solidFill>
                  <a:srgbClr val="FF0000"/>
                </a:solidFill>
                <a:latin typeface="Times New Roman" panose="02020603050405020304" pitchFamily="18" charset="0"/>
                <a:cs typeface="Times New Roman" panose="02020603050405020304" pitchFamily="18" charset="0"/>
              </a:rPr>
              <a:t> </a:t>
            </a:r>
            <a:r>
              <a:rPr lang="en-US" sz="3600" spc="-5" dirty="0">
                <a:solidFill>
                  <a:srgbClr val="FF0000"/>
                </a:solidFill>
                <a:latin typeface="Times New Roman" panose="02020603050405020304" pitchFamily="18" charset="0"/>
                <a:cs typeface="Times New Roman" panose="02020603050405020304" pitchFamily="18" charset="0"/>
              </a:rPr>
              <a:t>Climbing:</a:t>
            </a:r>
            <a:endParaRPr lang="en-US" sz="3600" dirty="0">
              <a:solidFill>
                <a:srgbClr val="FF0000"/>
              </a:solidFill>
              <a:latin typeface="Times New Roman" panose="02020603050405020304" pitchFamily="18" charset="0"/>
              <a:cs typeface="Times New Roman" panose="02020603050405020304" pitchFamily="18" charset="0"/>
            </a:endParaRPr>
          </a:p>
          <a:p>
            <a:pPr marL="12700" marR="248285" algn="just">
              <a:lnSpc>
                <a:spcPct val="102099"/>
              </a:lnSpc>
              <a:spcBef>
                <a:spcPts val="1420"/>
              </a:spcBef>
            </a:pPr>
            <a:r>
              <a:rPr lang="en-US" spc="-5" dirty="0">
                <a:solidFill>
                  <a:srgbClr val="2713B9"/>
                </a:solidFill>
                <a:latin typeface="Times New Roman" panose="02020603050405020304" pitchFamily="18" charset="0"/>
                <a:cs typeface="Times New Roman" panose="02020603050405020304" pitchFamily="18" charset="0"/>
              </a:rPr>
              <a:t>The </a:t>
            </a:r>
            <a:r>
              <a:rPr lang="en-US" dirty="0">
                <a:solidFill>
                  <a:srgbClr val="2713B9"/>
                </a:solidFill>
                <a:latin typeface="Times New Roman" panose="02020603050405020304" pitchFamily="18" charset="0"/>
                <a:cs typeface="Times New Roman" panose="02020603050405020304" pitchFamily="18" charset="0"/>
              </a:rPr>
              <a:t>state-space </a:t>
            </a:r>
            <a:r>
              <a:rPr lang="en-US" spc="-5" dirty="0">
                <a:solidFill>
                  <a:srgbClr val="2713B9"/>
                </a:solidFill>
                <a:latin typeface="Times New Roman" panose="02020603050405020304" pitchFamily="18" charset="0"/>
                <a:cs typeface="Times New Roman" panose="02020603050405020304" pitchFamily="18" charset="0"/>
              </a:rPr>
              <a:t>landscape is </a:t>
            </a:r>
            <a:r>
              <a:rPr lang="en-US" dirty="0">
                <a:solidFill>
                  <a:srgbClr val="2713B9"/>
                </a:solidFill>
                <a:latin typeface="Times New Roman" panose="02020603050405020304" pitchFamily="18" charset="0"/>
                <a:cs typeface="Times New Roman" panose="02020603050405020304" pitchFamily="18" charset="0"/>
              </a:rPr>
              <a:t>a </a:t>
            </a:r>
            <a:r>
              <a:rPr lang="en-US" spc="-5" dirty="0">
                <a:solidFill>
                  <a:srgbClr val="2713B9"/>
                </a:solidFill>
                <a:latin typeface="Times New Roman" panose="02020603050405020304" pitchFamily="18" charset="0"/>
                <a:cs typeface="Times New Roman" panose="02020603050405020304" pitchFamily="18" charset="0"/>
              </a:rPr>
              <a:t>graphical representation of the hill-climbing algorithm  which is showing </a:t>
            </a:r>
            <a:r>
              <a:rPr lang="en-US" dirty="0">
                <a:solidFill>
                  <a:srgbClr val="2713B9"/>
                </a:solidFill>
                <a:latin typeface="Times New Roman" panose="02020603050405020304" pitchFamily="18" charset="0"/>
                <a:cs typeface="Times New Roman" panose="02020603050405020304" pitchFamily="18" charset="0"/>
              </a:rPr>
              <a:t>a </a:t>
            </a:r>
            <a:r>
              <a:rPr lang="en-US" spc="-5" dirty="0">
                <a:solidFill>
                  <a:srgbClr val="2713B9"/>
                </a:solidFill>
                <a:latin typeface="Times New Roman" panose="02020603050405020304" pitchFamily="18" charset="0"/>
                <a:cs typeface="Times New Roman" panose="02020603050405020304" pitchFamily="18" charset="0"/>
              </a:rPr>
              <a:t>graph </a:t>
            </a:r>
            <a:r>
              <a:rPr lang="en-US" dirty="0">
                <a:solidFill>
                  <a:srgbClr val="2713B9"/>
                </a:solidFill>
                <a:latin typeface="Times New Roman" panose="02020603050405020304" pitchFamily="18" charset="0"/>
                <a:cs typeface="Times New Roman" panose="02020603050405020304" pitchFamily="18" charset="0"/>
              </a:rPr>
              <a:t>between </a:t>
            </a:r>
            <a:r>
              <a:rPr lang="en-US" spc="-5" dirty="0">
                <a:solidFill>
                  <a:srgbClr val="2713B9"/>
                </a:solidFill>
                <a:latin typeface="Times New Roman" panose="02020603050405020304" pitchFamily="18" charset="0"/>
                <a:cs typeface="Times New Roman" panose="02020603050405020304" pitchFamily="18" charset="0"/>
              </a:rPr>
              <a:t>various </a:t>
            </a:r>
            <a:r>
              <a:rPr lang="en-US" dirty="0">
                <a:solidFill>
                  <a:srgbClr val="2713B9"/>
                </a:solidFill>
                <a:latin typeface="Times New Roman" panose="02020603050405020304" pitchFamily="18" charset="0"/>
                <a:cs typeface="Times New Roman" panose="02020603050405020304" pitchFamily="18" charset="0"/>
              </a:rPr>
              <a:t>states </a:t>
            </a:r>
            <a:r>
              <a:rPr lang="en-US" spc="-5" dirty="0">
                <a:solidFill>
                  <a:srgbClr val="2713B9"/>
                </a:solidFill>
                <a:latin typeface="Times New Roman" panose="02020603050405020304" pitchFamily="18" charset="0"/>
                <a:cs typeface="Times New Roman" panose="02020603050405020304" pitchFamily="18" charset="0"/>
              </a:rPr>
              <a:t>of algorithm and </a:t>
            </a:r>
            <a:r>
              <a:rPr lang="en-US" dirty="0">
                <a:solidFill>
                  <a:srgbClr val="2713B9"/>
                </a:solidFill>
                <a:latin typeface="Times New Roman" panose="02020603050405020304" pitchFamily="18" charset="0"/>
                <a:cs typeface="Times New Roman" panose="02020603050405020304" pitchFamily="18" charset="0"/>
              </a:rPr>
              <a:t>Objective  </a:t>
            </a:r>
            <a:r>
              <a:rPr lang="en-US" spc="-5" dirty="0">
                <a:solidFill>
                  <a:srgbClr val="2713B9"/>
                </a:solidFill>
                <a:latin typeface="Times New Roman" panose="02020603050405020304" pitchFamily="18" charset="0"/>
                <a:cs typeface="Times New Roman" panose="02020603050405020304" pitchFamily="18" charset="0"/>
              </a:rPr>
              <a:t>function/Cost.</a:t>
            </a:r>
            <a:endParaRPr lang="en-US" dirty="0">
              <a:solidFill>
                <a:srgbClr val="2713B9"/>
              </a:solidFill>
              <a:latin typeface="Times New Roman" panose="02020603050405020304" pitchFamily="18" charset="0"/>
              <a:cs typeface="Times New Roman" panose="02020603050405020304" pitchFamily="18" charset="0"/>
            </a:endParaRPr>
          </a:p>
          <a:p>
            <a:pPr marL="12700" marR="5080" algn="just">
              <a:lnSpc>
                <a:spcPct val="101600"/>
              </a:lnSpc>
            </a:pPr>
            <a:r>
              <a:rPr lang="en-US" spc="5" dirty="0">
                <a:solidFill>
                  <a:srgbClr val="2713B9"/>
                </a:solidFill>
                <a:latin typeface="Times New Roman" panose="02020603050405020304" pitchFamily="18" charset="0"/>
                <a:cs typeface="Times New Roman" panose="02020603050405020304" pitchFamily="18" charset="0"/>
              </a:rPr>
              <a:t>On </a:t>
            </a:r>
            <a:r>
              <a:rPr lang="en-US" dirty="0">
                <a:solidFill>
                  <a:srgbClr val="2713B9"/>
                </a:solidFill>
                <a:latin typeface="Times New Roman" panose="02020603050405020304" pitchFamily="18" charset="0"/>
                <a:cs typeface="Times New Roman" panose="02020603050405020304" pitchFamily="18" charset="0"/>
              </a:rPr>
              <a:t>Y-axis we </a:t>
            </a:r>
            <a:r>
              <a:rPr lang="en-US" spc="-5" dirty="0">
                <a:solidFill>
                  <a:srgbClr val="2713B9"/>
                </a:solidFill>
                <a:latin typeface="Times New Roman" panose="02020603050405020304" pitchFamily="18" charset="0"/>
                <a:cs typeface="Times New Roman" panose="02020603050405020304" pitchFamily="18" charset="0"/>
              </a:rPr>
              <a:t>have </a:t>
            </a:r>
            <a:r>
              <a:rPr lang="en-US" dirty="0">
                <a:solidFill>
                  <a:srgbClr val="2713B9"/>
                </a:solidFill>
                <a:latin typeface="Times New Roman" panose="02020603050405020304" pitchFamily="18" charset="0"/>
                <a:cs typeface="Times New Roman" panose="02020603050405020304" pitchFamily="18" charset="0"/>
              </a:rPr>
              <a:t>taken </a:t>
            </a:r>
            <a:r>
              <a:rPr lang="en-US" spc="-5" dirty="0">
                <a:solidFill>
                  <a:srgbClr val="2713B9"/>
                </a:solidFill>
                <a:latin typeface="Times New Roman" panose="02020603050405020304" pitchFamily="18" charset="0"/>
                <a:cs typeface="Times New Roman" panose="02020603050405020304" pitchFamily="18" charset="0"/>
              </a:rPr>
              <a:t>the function which </a:t>
            </a:r>
            <a:r>
              <a:rPr lang="en-US" dirty="0">
                <a:solidFill>
                  <a:srgbClr val="2713B9"/>
                </a:solidFill>
                <a:latin typeface="Times New Roman" panose="02020603050405020304" pitchFamily="18" charset="0"/>
                <a:cs typeface="Times New Roman" panose="02020603050405020304" pitchFamily="18" charset="0"/>
              </a:rPr>
              <a:t>can </a:t>
            </a:r>
            <a:r>
              <a:rPr lang="en-US" spc="10" dirty="0">
                <a:solidFill>
                  <a:srgbClr val="2713B9"/>
                </a:solidFill>
                <a:latin typeface="Times New Roman" panose="02020603050405020304" pitchFamily="18" charset="0"/>
                <a:cs typeface="Times New Roman" panose="02020603050405020304" pitchFamily="18" charset="0"/>
              </a:rPr>
              <a:t>be </a:t>
            </a:r>
            <a:r>
              <a:rPr lang="en-US" dirty="0">
                <a:solidFill>
                  <a:srgbClr val="2713B9"/>
                </a:solidFill>
                <a:latin typeface="Times New Roman" panose="02020603050405020304" pitchFamily="18" charset="0"/>
                <a:cs typeface="Times New Roman" panose="02020603050405020304" pitchFamily="18" charset="0"/>
              </a:rPr>
              <a:t>an objective </a:t>
            </a:r>
            <a:r>
              <a:rPr lang="en-US" spc="-5" dirty="0">
                <a:solidFill>
                  <a:srgbClr val="2713B9"/>
                </a:solidFill>
                <a:latin typeface="Times New Roman" panose="02020603050405020304" pitchFamily="18" charset="0"/>
                <a:cs typeface="Times New Roman" panose="02020603050405020304" pitchFamily="18" charset="0"/>
              </a:rPr>
              <a:t>function or cost  function, and </a:t>
            </a:r>
            <a:r>
              <a:rPr lang="en-US" dirty="0">
                <a:solidFill>
                  <a:srgbClr val="2713B9"/>
                </a:solidFill>
                <a:latin typeface="Times New Roman" panose="02020603050405020304" pitchFamily="18" charset="0"/>
                <a:cs typeface="Times New Roman" panose="02020603050405020304" pitchFamily="18" charset="0"/>
              </a:rPr>
              <a:t>state-space </a:t>
            </a:r>
            <a:r>
              <a:rPr lang="en-US" spc="-5" dirty="0">
                <a:solidFill>
                  <a:srgbClr val="2713B9"/>
                </a:solidFill>
                <a:latin typeface="Times New Roman" panose="02020603050405020304" pitchFamily="18" charset="0"/>
                <a:cs typeface="Times New Roman" panose="02020603050405020304" pitchFamily="18" charset="0"/>
              </a:rPr>
              <a:t>on the </a:t>
            </a:r>
            <a:r>
              <a:rPr lang="en-US" dirty="0">
                <a:solidFill>
                  <a:srgbClr val="2713B9"/>
                </a:solidFill>
                <a:latin typeface="Times New Roman" panose="02020603050405020304" pitchFamily="18" charset="0"/>
                <a:cs typeface="Times New Roman" panose="02020603050405020304" pitchFamily="18" charset="0"/>
              </a:rPr>
              <a:t>x-axis. If </a:t>
            </a:r>
            <a:r>
              <a:rPr lang="en-US" spc="-5" dirty="0">
                <a:solidFill>
                  <a:srgbClr val="2713B9"/>
                </a:solidFill>
                <a:latin typeface="Times New Roman" panose="02020603050405020304" pitchFamily="18" charset="0"/>
                <a:cs typeface="Times New Roman" panose="02020603050405020304" pitchFamily="18" charset="0"/>
              </a:rPr>
              <a:t>the function on </a:t>
            </a:r>
            <a:r>
              <a:rPr lang="en-US" dirty="0">
                <a:solidFill>
                  <a:srgbClr val="2713B9"/>
                </a:solidFill>
                <a:latin typeface="Times New Roman" panose="02020603050405020304" pitchFamily="18" charset="0"/>
                <a:cs typeface="Times New Roman" panose="02020603050405020304" pitchFamily="18" charset="0"/>
              </a:rPr>
              <a:t>Y-axis </a:t>
            </a:r>
            <a:r>
              <a:rPr lang="en-US" spc="-5" dirty="0">
                <a:solidFill>
                  <a:srgbClr val="2713B9"/>
                </a:solidFill>
                <a:latin typeface="Times New Roman" panose="02020603050405020304" pitchFamily="18" charset="0"/>
                <a:cs typeface="Times New Roman" panose="02020603050405020304" pitchFamily="18" charset="0"/>
              </a:rPr>
              <a:t>is cost then, the goal of  </a:t>
            </a:r>
            <a:r>
              <a:rPr lang="en-US" dirty="0">
                <a:solidFill>
                  <a:srgbClr val="2713B9"/>
                </a:solidFill>
                <a:latin typeface="Times New Roman" panose="02020603050405020304" pitchFamily="18" charset="0"/>
                <a:cs typeface="Times New Roman" panose="02020603050405020304" pitchFamily="18" charset="0"/>
              </a:rPr>
              <a:t>search </a:t>
            </a:r>
            <a:r>
              <a:rPr lang="en-US" spc="-5" dirty="0">
                <a:solidFill>
                  <a:srgbClr val="2713B9"/>
                </a:solidFill>
                <a:latin typeface="Times New Roman" panose="02020603050405020304" pitchFamily="18" charset="0"/>
                <a:cs typeface="Times New Roman" panose="02020603050405020304" pitchFamily="18" charset="0"/>
              </a:rPr>
              <a:t>is </a:t>
            </a:r>
            <a:r>
              <a:rPr lang="en-US" dirty="0">
                <a:solidFill>
                  <a:srgbClr val="2713B9"/>
                </a:solidFill>
                <a:latin typeface="Times New Roman" panose="02020603050405020304" pitchFamily="18" charset="0"/>
                <a:cs typeface="Times New Roman" panose="02020603050405020304" pitchFamily="18" charset="0"/>
              </a:rPr>
              <a:t>to </a:t>
            </a:r>
            <a:r>
              <a:rPr lang="en-US" spc="-5" dirty="0">
                <a:solidFill>
                  <a:srgbClr val="2713B9"/>
                </a:solidFill>
                <a:latin typeface="Times New Roman" panose="02020603050405020304" pitchFamily="18" charset="0"/>
                <a:cs typeface="Times New Roman" panose="02020603050405020304" pitchFamily="18" charset="0"/>
              </a:rPr>
              <a:t>find the </a:t>
            </a:r>
            <a:r>
              <a:rPr lang="en-US" dirty="0">
                <a:solidFill>
                  <a:srgbClr val="2713B9"/>
                </a:solidFill>
                <a:latin typeface="Times New Roman" panose="02020603050405020304" pitchFamily="18" charset="0"/>
                <a:cs typeface="Times New Roman" panose="02020603050405020304" pitchFamily="18" charset="0"/>
              </a:rPr>
              <a:t>global </a:t>
            </a:r>
            <a:r>
              <a:rPr lang="en-US" spc="-5" dirty="0">
                <a:solidFill>
                  <a:srgbClr val="2713B9"/>
                </a:solidFill>
                <a:latin typeface="Times New Roman" panose="02020603050405020304" pitchFamily="18" charset="0"/>
                <a:cs typeface="Times New Roman" panose="02020603050405020304" pitchFamily="18" charset="0"/>
              </a:rPr>
              <a:t>minimum and local </a:t>
            </a:r>
            <a:r>
              <a:rPr lang="en-US" dirty="0">
                <a:solidFill>
                  <a:srgbClr val="2713B9"/>
                </a:solidFill>
                <a:latin typeface="Times New Roman" panose="02020603050405020304" pitchFamily="18" charset="0"/>
                <a:cs typeface="Times New Roman" panose="02020603050405020304" pitchFamily="18" charset="0"/>
              </a:rPr>
              <a:t>minimum. If </a:t>
            </a:r>
            <a:r>
              <a:rPr lang="en-US" spc="-5" dirty="0">
                <a:solidFill>
                  <a:srgbClr val="2713B9"/>
                </a:solidFill>
                <a:latin typeface="Times New Roman" panose="02020603050405020304" pitchFamily="18" charset="0"/>
                <a:cs typeface="Times New Roman" panose="02020603050405020304" pitchFamily="18" charset="0"/>
              </a:rPr>
              <a:t>the function of </a:t>
            </a:r>
            <a:r>
              <a:rPr lang="en-US" dirty="0">
                <a:solidFill>
                  <a:srgbClr val="2713B9"/>
                </a:solidFill>
                <a:latin typeface="Times New Roman" panose="02020603050405020304" pitchFamily="18" charset="0"/>
                <a:cs typeface="Times New Roman" panose="02020603050405020304" pitchFamily="18" charset="0"/>
              </a:rPr>
              <a:t>Y-axis </a:t>
            </a:r>
            <a:r>
              <a:rPr lang="en-US" spc="-5" dirty="0">
                <a:solidFill>
                  <a:srgbClr val="2713B9"/>
                </a:solidFill>
                <a:latin typeface="Times New Roman" panose="02020603050405020304" pitchFamily="18" charset="0"/>
                <a:cs typeface="Times New Roman" panose="02020603050405020304" pitchFamily="18" charset="0"/>
              </a:rPr>
              <a:t>is  </a:t>
            </a:r>
            <a:r>
              <a:rPr lang="en-US" dirty="0">
                <a:solidFill>
                  <a:srgbClr val="2713B9"/>
                </a:solidFill>
                <a:latin typeface="Times New Roman" panose="02020603050405020304" pitchFamily="18" charset="0"/>
                <a:cs typeface="Times New Roman" panose="02020603050405020304" pitchFamily="18" charset="0"/>
              </a:rPr>
              <a:t>Objective </a:t>
            </a:r>
            <a:r>
              <a:rPr lang="en-US" spc="-5" dirty="0">
                <a:solidFill>
                  <a:srgbClr val="2713B9"/>
                </a:solidFill>
                <a:latin typeface="Times New Roman" panose="02020603050405020304" pitchFamily="18" charset="0"/>
                <a:cs typeface="Times New Roman" panose="02020603050405020304" pitchFamily="18" charset="0"/>
              </a:rPr>
              <a:t>function, then the goal of the </a:t>
            </a:r>
            <a:r>
              <a:rPr lang="en-US" dirty="0">
                <a:solidFill>
                  <a:srgbClr val="2713B9"/>
                </a:solidFill>
                <a:latin typeface="Times New Roman" panose="02020603050405020304" pitchFamily="18" charset="0"/>
                <a:cs typeface="Times New Roman" panose="02020603050405020304" pitchFamily="18" charset="0"/>
              </a:rPr>
              <a:t>search </a:t>
            </a:r>
            <a:r>
              <a:rPr lang="en-US" spc="-5" dirty="0">
                <a:solidFill>
                  <a:srgbClr val="2713B9"/>
                </a:solidFill>
                <a:latin typeface="Times New Roman" panose="02020603050405020304" pitchFamily="18" charset="0"/>
                <a:cs typeface="Times New Roman" panose="02020603050405020304" pitchFamily="18" charset="0"/>
              </a:rPr>
              <a:t>is </a:t>
            </a:r>
            <a:r>
              <a:rPr lang="en-US" dirty="0">
                <a:solidFill>
                  <a:srgbClr val="2713B9"/>
                </a:solidFill>
                <a:latin typeface="Times New Roman" panose="02020603050405020304" pitchFamily="18" charset="0"/>
                <a:cs typeface="Times New Roman" panose="02020603050405020304" pitchFamily="18" charset="0"/>
              </a:rPr>
              <a:t>to </a:t>
            </a:r>
            <a:r>
              <a:rPr lang="en-US" spc="-5" dirty="0">
                <a:solidFill>
                  <a:srgbClr val="2713B9"/>
                </a:solidFill>
                <a:latin typeface="Times New Roman" panose="02020603050405020304" pitchFamily="18" charset="0"/>
                <a:cs typeface="Times New Roman" panose="02020603050405020304" pitchFamily="18" charset="0"/>
              </a:rPr>
              <a:t>find the global maximum and local  maximum.</a:t>
            </a:r>
            <a:endParaRPr lang="en-US" dirty="0">
              <a:solidFill>
                <a:srgbClr val="2713B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9176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6"/>
          <p:cNvSpPr>
            <a:spLocks noGrp="1"/>
          </p:cNvSpPr>
          <p:nvPr>
            <p:ph idx="1"/>
          </p:nvPr>
        </p:nvSpPr>
        <p:spPr>
          <a:xfrm>
            <a:off x="718456" y="580146"/>
            <a:ext cx="7916095" cy="5703090"/>
          </a:xfrm>
          <a:prstGeom prst="rect">
            <a:avLst/>
          </a:prstGeom>
          <a:blipFill>
            <a:blip r:embed="rId2" cstate="print"/>
            <a:stretch>
              <a:fillRect/>
            </a:stretch>
          </a:blipFill>
        </p:spPr>
        <p:txBody>
          <a:bodyPr wrap="square" lIns="0" tIns="0" rIns="0" bIns="0" rtlCol="0"/>
          <a:lstStyle/>
          <a:p>
            <a:endParaRPr lang="en-US" dirty="0"/>
          </a:p>
        </p:txBody>
      </p:sp>
    </p:spTree>
    <p:extLst>
      <p:ext uri="{BB962C8B-B14F-4D97-AF65-F5344CB8AC3E}">
        <p14:creationId xmlns:p14="http://schemas.microsoft.com/office/powerpoint/2010/main" val="320960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8848164" cy="6858000"/>
          </a:xfrm>
        </p:spPr>
        <p:txBody>
          <a:bodyPr>
            <a:normAutofit/>
          </a:bodyPr>
          <a:lstStyle/>
          <a:p>
            <a:pPr marL="0" indent="0" algn="just">
              <a:lnSpc>
                <a:spcPct val="100000"/>
              </a:lnSpc>
              <a:buNone/>
            </a:pPr>
            <a:r>
              <a:rPr lang="en-US" sz="3600" spc="-5" dirty="0">
                <a:solidFill>
                  <a:srgbClr val="FF2121"/>
                </a:solidFill>
                <a:latin typeface="Times New Roman" panose="02020603050405020304" pitchFamily="18" charset="0"/>
                <a:cs typeface="Times New Roman" panose="02020603050405020304" pitchFamily="18" charset="0"/>
              </a:rPr>
              <a:t>Problems in Hill </a:t>
            </a:r>
            <a:r>
              <a:rPr lang="en-US" sz="3600" dirty="0">
                <a:solidFill>
                  <a:srgbClr val="FF2121"/>
                </a:solidFill>
                <a:latin typeface="Times New Roman" panose="02020603050405020304" pitchFamily="18" charset="0"/>
                <a:cs typeface="Times New Roman" panose="02020603050405020304" pitchFamily="18" charset="0"/>
              </a:rPr>
              <a:t>Climbing</a:t>
            </a:r>
            <a:r>
              <a:rPr lang="en-US" sz="3600" spc="-10" dirty="0">
                <a:solidFill>
                  <a:srgbClr val="FF2121"/>
                </a:solidFill>
                <a:latin typeface="Times New Roman" panose="02020603050405020304" pitchFamily="18" charset="0"/>
                <a:cs typeface="Times New Roman" panose="02020603050405020304" pitchFamily="18" charset="0"/>
              </a:rPr>
              <a:t> </a:t>
            </a:r>
            <a:r>
              <a:rPr lang="en-US" sz="3600" spc="-5" dirty="0">
                <a:solidFill>
                  <a:srgbClr val="FF2121"/>
                </a:solidFill>
                <a:latin typeface="Times New Roman" panose="02020603050405020304" pitchFamily="18" charset="0"/>
                <a:cs typeface="Times New Roman" panose="02020603050405020304" pitchFamily="18" charset="0"/>
              </a:rPr>
              <a:t>Algorithm:</a:t>
            </a:r>
            <a:endParaRPr lang="en-US" sz="3600" dirty="0">
              <a:solidFill>
                <a:srgbClr val="FF2121"/>
              </a:solidFill>
              <a:latin typeface="Times New Roman" panose="02020603050405020304" pitchFamily="18" charset="0"/>
              <a:cs typeface="Times New Roman" panose="02020603050405020304" pitchFamily="18" charset="0"/>
            </a:endParaRPr>
          </a:p>
          <a:p>
            <a:pPr marL="0" indent="0" algn="just">
              <a:lnSpc>
                <a:spcPct val="100000"/>
              </a:lnSpc>
              <a:buNone/>
            </a:pPr>
            <a:r>
              <a:rPr lang="en-US" sz="3600" spc="-10" dirty="0">
                <a:solidFill>
                  <a:srgbClr val="FF2121"/>
                </a:solidFill>
                <a:latin typeface="Times New Roman" panose="02020603050405020304" pitchFamily="18" charset="0"/>
                <a:cs typeface="Times New Roman" panose="02020603050405020304" pitchFamily="18" charset="0"/>
              </a:rPr>
              <a:t>1.</a:t>
            </a:r>
            <a:r>
              <a:rPr lang="en-US" sz="3600" spc="-10" dirty="0">
                <a:latin typeface="Verdana"/>
                <a:cs typeface="Times New Roman" panose="02020603050405020304" pitchFamily="18" charset="0"/>
              </a:rPr>
              <a:t> </a:t>
            </a:r>
            <a:r>
              <a:rPr lang="en-US" sz="2600" dirty="0">
                <a:solidFill>
                  <a:srgbClr val="FF0000"/>
                </a:solidFill>
                <a:latin typeface="Times New Roman" panose="02020603050405020304" pitchFamily="18" charset="0"/>
                <a:cs typeface="Times New Roman" panose="02020603050405020304" pitchFamily="18" charset="0"/>
              </a:rPr>
              <a:t>Local </a:t>
            </a:r>
            <a:r>
              <a:rPr lang="en-US" sz="2600" spc="-5" dirty="0">
                <a:solidFill>
                  <a:srgbClr val="FF0000"/>
                </a:solidFill>
                <a:latin typeface="Times New Roman" panose="02020603050405020304" pitchFamily="18" charset="0"/>
                <a:cs typeface="Times New Roman" panose="02020603050405020304" pitchFamily="18" charset="0"/>
              </a:rPr>
              <a:t>Maximum</a:t>
            </a:r>
            <a:r>
              <a:rPr lang="en-US" sz="2600" b="1" spc="-5" dirty="0">
                <a:solidFill>
                  <a:srgbClr val="000099"/>
                </a:solidFill>
                <a:latin typeface="Times New Roman" panose="02020603050405020304" pitchFamily="18" charset="0"/>
                <a:cs typeface="Times New Roman" panose="02020603050405020304" pitchFamily="18" charset="0"/>
              </a:rPr>
              <a:t>: </a:t>
            </a:r>
            <a:r>
              <a:rPr lang="en-US" sz="2400" dirty="0">
                <a:solidFill>
                  <a:srgbClr val="000099"/>
                </a:solidFill>
                <a:latin typeface="Times New Roman" panose="02020603050405020304" pitchFamily="18" charset="0"/>
                <a:cs typeface="Times New Roman" panose="02020603050405020304" pitchFamily="18" charset="0"/>
              </a:rPr>
              <a:t>A </a:t>
            </a:r>
            <a:r>
              <a:rPr lang="en-US" sz="2400" spc="-5" dirty="0">
                <a:solidFill>
                  <a:srgbClr val="000099"/>
                </a:solidFill>
                <a:latin typeface="Times New Roman" panose="02020603050405020304" pitchFamily="18" charset="0"/>
                <a:cs typeface="Times New Roman" panose="02020603050405020304" pitchFamily="18" charset="0"/>
              </a:rPr>
              <a:t>local maximum is </a:t>
            </a:r>
            <a:r>
              <a:rPr lang="en-US" sz="2400" dirty="0">
                <a:solidFill>
                  <a:srgbClr val="000099"/>
                </a:solidFill>
                <a:latin typeface="Times New Roman" panose="02020603050405020304" pitchFamily="18" charset="0"/>
                <a:cs typeface="Times New Roman" panose="02020603050405020304" pitchFamily="18" charset="0"/>
              </a:rPr>
              <a:t>a peak </a:t>
            </a:r>
            <a:r>
              <a:rPr lang="en-US" sz="2400" spc="-5" dirty="0">
                <a:solidFill>
                  <a:srgbClr val="000099"/>
                </a:solidFill>
                <a:latin typeface="Times New Roman" panose="02020603050405020304" pitchFamily="18" charset="0"/>
                <a:cs typeface="Times New Roman" panose="02020603050405020304" pitchFamily="18" charset="0"/>
              </a:rPr>
              <a:t>state in the landscape which is </a:t>
            </a:r>
            <a:r>
              <a:rPr lang="en-US" sz="2400" dirty="0">
                <a:solidFill>
                  <a:srgbClr val="000099"/>
                </a:solidFill>
                <a:latin typeface="Times New Roman" panose="02020603050405020304" pitchFamily="18" charset="0"/>
                <a:cs typeface="Times New Roman" panose="02020603050405020304" pitchFamily="18" charset="0"/>
              </a:rPr>
              <a:t>better  </a:t>
            </a:r>
            <a:r>
              <a:rPr lang="en-US" sz="2400" spc="-5" dirty="0">
                <a:solidFill>
                  <a:srgbClr val="000099"/>
                </a:solidFill>
                <a:latin typeface="Times New Roman" panose="02020603050405020304" pitchFamily="18" charset="0"/>
                <a:cs typeface="Times New Roman" panose="02020603050405020304" pitchFamily="18" charset="0"/>
              </a:rPr>
              <a:t>than </a:t>
            </a:r>
            <a:r>
              <a:rPr lang="en-US" sz="2400" dirty="0">
                <a:solidFill>
                  <a:srgbClr val="000099"/>
                </a:solidFill>
                <a:latin typeface="Times New Roman" panose="02020603050405020304" pitchFamily="18" charset="0"/>
                <a:cs typeface="Times New Roman" panose="02020603050405020304" pitchFamily="18" charset="0"/>
              </a:rPr>
              <a:t>each </a:t>
            </a:r>
            <a:r>
              <a:rPr lang="en-US" sz="2400" spc="-5" dirty="0">
                <a:solidFill>
                  <a:srgbClr val="000099"/>
                </a:solidFill>
                <a:latin typeface="Times New Roman" panose="02020603050405020304" pitchFamily="18" charset="0"/>
                <a:cs typeface="Times New Roman" panose="02020603050405020304" pitchFamily="18" charset="0"/>
              </a:rPr>
              <a:t>of </a:t>
            </a:r>
            <a:r>
              <a:rPr lang="en-US" sz="2400" dirty="0">
                <a:solidFill>
                  <a:srgbClr val="000099"/>
                </a:solidFill>
                <a:latin typeface="Times New Roman" panose="02020603050405020304" pitchFamily="18" charset="0"/>
                <a:cs typeface="Times New Roman" panose="02020603050405020304" pitchFamily="18" charset="0"/>
              </a:rPr>
              <a:t>its </a:t>
            </a:r>
            <a:r>
              <a:rPr lang="en-US" sz="2400" spc="-5" dirty="0">
                <a:solidFill>
                  <a:srgbClr val="000099"/>
                </a:solidFill>
                <a:latin typeface="Times New Roman" panose="02020603050405020304" pitchFamily="18" charset="0"/>
                <a:cs typeface="Times New Roman" panose="02020603050405020304" pitchFamily="18" charset="0"/>
              </a:rPr>
              <a:t>neighboring </a:t>
            </a:r>
            <a:r>
              <a:rPr lang="en-US" sz="2400" dirty="0">
                <a:solidFill>
                  <a:srgbClr val="000099"/>
                </a:solidFill>
                <a:latin typeface="Times New Roman" panose="02020603050405020304" pitchFamily="18" charset="0"/>
                <a:cs typeface="Times New Roman" panose="02020603050405020304" pitchFamily="18" charset="0"/>
              </a:rPr>
              <a:t>states, </a:t>
            </a:r>
            <a:r>
              <a:rPr lang="en-US" sz="2400" spc="-5" dirty="0">
                <a:solidFill>
                  <a:srgbClr val="000099"/>
                </a:solidFill>
                <a:latin typeface="Times New Roman" panose="02020603050405020304" pitchFamily="18" charset="0"/>
                <a:cs typeface="Times New Roman" panose="02020603050405020304" pitchFamily="18" charset="0"/>
              </a:rPr>
              <a:t>but there is another </a:t>
            </a:r>
            <a:r>
              <a:rPr lang="en-US" sz="2400" dirty="0">
                <a:solidFill>
                  <a:srgbClr val="000099"/>
                </a:solidFill>
                <a:latin typeface="Times New Roman" panose="02020603050405020304" pitchFamily="18" charset="0"/>
                <a:cs typeface="Times New Roman" panose="02020603050405020304" pitchFamily="18" charset="0"/>
              </a:rPr>
              <a:t>state also </a:t>
            </a:r>
            <a:r>
              <a:rPr lang="en-US" sz="2400" spc="-5" dirty="0">
                <a:solidFill>
                  <a:srgbClr val="000099"/>
                </a:solidFill>
                <a:latin typeface="Times New Roman" panose="02020603050405020304" pitchFamily="18" charset="0"/>
                <a:cs typeface="Times New Roman" panose="02020603050405020304" pitchFamily="18" charset="0"/>
              </a:rPr>
              <a:t>present which is  higher than the local maximum.</a:t>
            </a:r>
            <a:endParaRPr lang="en-US" sz="2400" dirty="0">
              <a:solidFill>
                <a:srgbClr val="000099"/>
              </a:solidFill>
              <a:latin typeface="Times New Roman" panose="02020603050405020304" pitchFamily="18" charset="0"/>
              <a:cs typeface="Times New Roman" panose="02020603050405020304" pitchFamily="18" charset="0"/>
            </a:endParaRPr>
          </a:p>
          <a:p>
            <a:pPr marL="12700" marR="5080" algn="just">
              <a:lnSpc>
                <a:spcPct val="102099"/>
              </a:lnSpc>
            </a:pPr>
            <a:r>
              <a:rPr lang="en-US" sz="2400" b="1" dirty="0">
                <a:solidFill>
                  <a:srgbClr val="000099"/>
                </a:solidFill>
                <a:latin typeface="Times New Roman" panose="02020603050405020304" pitchFamily="18" charset="0"/>
                <a:cs typeface="Times New Roman" panose="02020603050405020304" pitchFamily="18" charset="0"/>
              </a:rPr>
              <a:t>Solution: </a:t>
            </a:r>
            <a:r>
              <a:rPr lang="en-US" sz="2400" spc="-5" dirty="0">
                <a:solidFill>
                  <a:srgbClr val="000099"/>
                </a:solidFill>
                <a:latin typeface="Times New Roman" panose="02020603050405020304" pitchFamily="18" charset="0"/>
                <a:cs typeface="Times New Roman" panose="02020603050405020304" pitchFamily="18" charset="0"/>
              </a:rPr>
              <a:t>Backtracking technique </a:t>
            </a:r>
            <a:r>
              <a:rPr lang="en-US" sz="2400" dirty="0">
                <a:solidFill>
                  <a:srgbClr val="000099"/>
                </a:solidFill>
                <a:latin typeface="Times New Roman" panose="02020603050405020304" pitchFamily="18" charset="0"/>
                <a:cs typeface="Times New Roman" panose="02020603050405020304" pitchFamily="18" charset="0"/>
              </a:rPr>
              <a:t>can be a </a:t>
            </a:r>
            <a:r>
              <a:rPr lang="en-US" sz="2400" spc="-5" dirty="0">
                <a:solidFill>
                  <a:srgbClr val="000099"/>
                </a:solidFill>
                <a:latin typeface="Times New Roman" panose="02020603050405020304" pitchFamily="18" charset="0"/>
                <a:cs typeface="Times New Roman" panose="02020603050405020304" pitchFamily="18" charset="0"/>
              </a:rPr>
              <a:t>solution of the local maximum in </a:t>
            </a:r>
            <a:r>
              <a:rPr lang="en-US" sz="2400" dirty="0">
                <a:solidFill>
                  <a:srgbClr val="000099"/>
                </a:solidFill>
                <a:latin typeface="Times New Roman" panose="02020603050405020304" pitchFamily="18" charset="0"/>
                <a:cs typeface="Times New Roman" panose="02020603050405020304" pitchFamily="18" charset="0"/>
              </a:rPr>
              <a:t>state </a:t>
            </a:r>
            <a:r>
              <a:rPr lang="en-US" sz="2400" spc="5" dirty="0">
                <a:solidFill>
                  <a:srgbClr val="000099"/>
                </a:solidFill>
                <a:latin typeface="Times New Roman" panose="02020603050405020304" pitchFamily="18" charset="0"/>
                <a:cs typeface="Times New Roman" panose="02020603050405020304" pitchFamily="18" charset="0"/>
              </a:rPr>
              <a:t>space  </a:t>
            </a:r>
            <a:r>
              <a:rPr lang="en-US" sz="2400" spc="-5" dirty="0">
                <a:solidFill>
                  <a:srgbClr val="000099"/>
                </a:solidFill>
                <a:latin typeface="Times New Roman" panose="02020603050405020304" pitchFamily="18" charset="0"/>
                <a:cs typeface="Times New Roman" panose="02020603050405020304" pitchFamily="18" charset="0"/>
              </a:rPr>
              <a:t>landscape. Create </a:t>
            </a:r>
            <a:r>
              <a:rPr lang="en-US" sz="2400" dirty="0">
                <a:solidFill>
                  <a:srgbClr val="000099"/>
                </a:solidFill>
                <a:latin typeface="Times New Roman" panose="02020603050405020304" pitchFamily="18" charset="0"/>
                <a:cs typeface="Times New Roman" panose="02020603050405020304" pitchFamily="18" charset="0"/>
              </a:rPr>
              <a:t>a </a:t>
            </a:r>
            <a:r>
              <a:rPr lang="en-US" sz="2400" spc="-10" dirty="0">
                <a:solidFill>
                  <a:srgbClr val="000099"/>
                </a:solidFill>
                <a:latin typeface="Times New Roman" panose="02020603050405020304" pitchFamily="18" charset="0"/>
                <a:cs typeface="Times New Roman" panose="02020603050405020304" pitchFamily="18" charset="0"/>
              </a:rPr>
              <a:t>list </a:t>
            </a:r>
            <a:r>
              <a:rPr lang="en-US" sz="2400" spc="-5" dirty="0">
                <a:solidFill>
                  <a:srgbClr val="000099"/>
                </a:solidFill>
                <a:latin typeface="Times New Roman" panose="02020603050405020304" pitchFamily="18" charset="0"/>
                <a:cs typeface="Times New Roman" panose="02020603050405020304" pitchFamily="18" charset="0"/>
              </a:rPr>
              <a:t>of the promising </a:t>
            </a:r>
            <a:r>
              <a:rPr lang="en-US" sz="2400" dirty="0">
                <a:solidFill>
                  <a:srgbClr val="000099"/>
                </a:solidFill>
                <a:latin typeface="Times New Roman" panose="02020603050405020304" pitchFamily="18" charset="0"/>
                <a:cs typeface="Times New Roman" panose="02020603050405020304" pitchFamily="18" charset="0"/>
              </a:rPr>
              <a:t>path so </a:t>
            </a:r>
            <a:r>
              <a:rPr lang="en-US" sz="2400" spc="-5" dirty="0">
                <a:solidFill>
                  <a:srgbClr val="000099"/>
                </a:solidFill>
                <a:latin typeface="Times New Roman" panose="02020603050405020304" pitchFamily="18" charset="0"/>
                <a:cs typeface="Times New Roman" panose="02020603050405020304" pitchFamily="18" charset="0"/>
              </a:rPr>
              <a:t>that the algorithm </a:t>
            </a:r>
            <a:r>
              <a:rPr lang="en-US" sz="2400" dirty="0">
                <a:solidFill>
                  <a:srgbClr val="000099"/>
                </a:solidFill>
                <a:latin typeface="Times New Roman" panose="02020603050405020304" pitchFamily="18" charset="0"/>
                <a:cs typeface="Times New Roman" panose="02020603050405020304" pitchFamily="18" charset="0"/>
              </a:rPr>
              <a:t>can backtrack </a:t>
            </a:r>
            <a:r>
              <a:rPr lang="en-US" sz="2400" spc="-5" dirty="0">
                <a:solidFill>
                  <a:srgbClr val="000099"/>
                </a:solidFill>
                <a:latin typeface="Times New Roman" panose="02020603050405020304" pitchFamily="18" charset="0"/>
                <a:cs typeface="Times New Roman" panose="02020603050405020304" pitchFamily="18" charset="0"/>
              </a:rPr>
              <a:t>the  </a:t>
            </a:r>
            <a:r>
              <a:rPr lang="en-US" sz="2400" dirty="0">
                <a:solidFill>
                  <a:srgbClr val="000099"/>
                </a:solidFill>
                <a:latin typeface="Times New Roman" panose="02020603050405020304" pitchFamily="18" charset="0"/>
                <a:cs typeface="Times New Roman" panose="02020603050405020304" pitchFamily="18" charset="0"/>
              </a:rPr>
              <a:t>search space </a:t>
            </a:r>
            <a:r>
              <a:rPr lang="en-US" sz="2400" spc="-5" dirty="0">
                <a:solidFill>
                  <a:srgbClr val="000099"/>
                </a:solidFill>
                <a:latin typeface="Times New Roman" panose="02020603050405020304" pitchFamily="18" charset="0"/>
                <a:cs typeface="Times New Roman" panose="02020603050405020304" pitchFamily="18" charset="0"/>
              </a:rPr>
              <a:t>and explore other paths </a:t>
            </a:r>
            <a:r>
              <a:rPr lang="en-US" sz="2400" dirty="0">
                <a:solidFill>
                  <a:srgbClr val="000099"/>
                </a:solidFill>
                <a:latin typeface="Times New Roman" panose="02020603050405020304" pitchFamily="18" charset="0"/>
                <a:cs typeface="Times New Roman" panose="02020603050405020304" pitchFamily="18" charset="0"/>
              </a:rPr>
              <a:t>as </a:t>
            </a:r>
            <a:r>
              <a:rPr lang="en-US" sz="2400" spc="-5" dirty="0">
                <a:solidFill>
                  <a:srgbClr val="000099"/>
                </a:solidFill>
                <a:latin typeface="Times New Roman" panose="02020603050405020304" pitchFamily="18" charset="0"/>
                <a:cs typeface="Times New Roman" panose="02020603050405020304" pitchFamily="18" charset="0"/>
              </a:rPr>
              <a:t>well.</a:t>
            </a:r>
          </a:p>
          <a:p>
            <a:pPr marL="0" marR="5080" indent="0" algn="just">
              <a:lnSpc>
                <a:spcPct val="101000"/>
              </a:lnSpc>
              <a:spcBef>
                <a:spcPts val="85"/>
              </a:spcBef>
              <a:buNone/>
            </a:pPr>
            <a:r>
              <a:rPr lang="en-US" dirty="0">
                <a:solidFill>
                  <a:srgbClr val="FF0000"/>
                </a:solidFill>
                <a:latin typeface="Times New Roman" panose="02020603050405020304" pitchFamily="18" charset="0"/>
                <a:cs typeface="Times New Roman" panose="02020603050405020304" pitchFamily="18" charset="0"/>
              </a:rPr>
              <a:t>2. Plateau</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solidFill>
                  <a:srgbClr val="2713B9"/>
                </a:solidFill>
                <a:latin typeface="Times New Roman" panose="02020603050405020304" pitchFamily="18" charset="0"/>
                <a:cs typeface="Times New Roman" panose="02020603050405020304" pitchFamily="18" charset="0"/>
              </a:rPr>
              <a:t>A plateau </a:t>
            </a:r>
            <a:r>
              <a:rPr lang="en-US" sz="2400" spc="-5" dirty="0">
                <a:solidFill>
                  <a:srgbClr val="2713B9"/>
                </a:solidFill>
                <a:latin typeface="Times New Roman" panose="02020603050405020304" pitchFamily="18" charset="0"/>
                <a:cs typeface="Times New Roman" panose="02020603050405020304" pitchFamily="18" charset="0"/>
              </a:rPr>
              <a:t>is the flat area of the search </a:t>
            </a:r>
            <a:r>
              <a:rPr lang="en-US" sz="2400" dirty="0">
                <a:solidFill>
                  <a:srgbClr val="2713B9"/>
                </a:solidFill>
                <a:latin typeface="Times New Roman" panose="02020603050405020304" pitchFamily="18" charset="0"/>
                <a:cs typeface="Times New Roman" panose="02020603050405020304" pitchFamily="18" charset="0"/>
              </a:rPr>
              <a:t>space </a:t>
            </a:r>
            <a:r>
              <a:rPr lang="en-US" sz="2400" spc="-5" dirty="0">
                <a:solidFill>
                  <a:srgbClr val="2713B9"/>
                </a:solidFill>
                <a:latin typeface="Times New Roman" panose="02020603050405020304" pitchFamily="18" charset="0"/>
                <a:cs typeface="Times New Roman" panose="02020603050405020304" pitchFamily="18" charset="0"/>
              </a:rPr>
              <a:t>in which </a:t>
            </a:r>
            <a:r>
              <a:rPr lang="en-US" sz="2400" dirty="0">
                <a:solidFill>
                  <a:srgbClr val="2713B9"/>
                </a:solidFill>
                <a:latin typeface="Times New Roman" panose="02020603050405020304" pitchFamily="18" charset="0"/>
                <a:cs typeface="Times New Roman" panose="02020603050405020304" pitchFamily="18" charset="0"/>
              </a:rPr>
              <a:t>all </a:t>
            </a:r>
            <a:r>
              <a:rPr lang="en-US" sz="2400" spc="-5" dirty="0">
                <a:solidFill>
                  <a:srgbClr val="2713B9"/>
                </a:solidFill>
                <a:latin typeface="Times New Roman" panose="02020603050405020304" pitchFamily="18" charset="0"/>
                <a:cs typeface="Times New Roman" panose="02020603050405020304" pitchFamily="18" charset="0"/>
              </a:rPr>
              <a:t>the neighbor </a:t>
            </a:r>
            <a:r>
              <a:rPr lang="en-US" sz="2400" dirty="0">
                <a:solidFill>
                  <a:srgbClr val="2713B9"/>
                </a:solidFill>
                <a:latin typeface="Times New Roman" panose="02020603050405020304" pitchFamily="18" charset="0"/>
                <a:cs typeface="Times New Roman" panose="02020603050405020304" pitchFamily="18" charset="0"/>
              </a:rPr>
              <a:t>states </a:t>
            </a:r>
            <a:r>
              <a:rPr lang="en-US" sz="2400" spc="-5" dirty="0">
                <a:solidFill>
                  <a:srgbClr val="2713B9"/>
                </a:solidFill>
                <a:latin typeface="Times New Roman" panose="02020603050405020304" pitchFamily="18" charset="0"/>
                <a:cs typeface="Times New Roman" panose="02020603050405020304" pitchFamily="18" charset="0"/>
              </a:rPr>
              <a:t>of the current </a:t>
            </a:r>
            <a:r>
              <a:rPr lang="en-US" sz="2400" dirty="0">
                <a:solidFill>
                  <a:srgbClr val="2713B9"/>
                </a:solidFill>
                <a:latin typeface="Times New Roman" panose="02020603050405020304" pitchFamily="18" charset="0"/>
                <a:cs typeface="Times New Roman" panose="02020603050405020304" pitchFamily="18" charset="0"/>
              </a:rPr>
              <a:t>state </a:t>
            </a:r>
            <a:r>
              <a:rPr lang="en-US" sz="2400" spc="-5" dirty="0">
                <a:solidFill>
                  <a:srgbClr val="2713B9"/>
                </a:solidFill>
                <a:latin typeface="Times New Roman" panose="02020603050405020304" pitchFamily="18" charset="0"/>
                <a:cs typeface="Times New Roman" panose="02020603050405020304" pitchFamily="18" charset="0"/>
              </a:rPr>
              <a:t>contains the </a:t>
            </a:r>
            <a:r>
              <a:rPr lang="en-US" sz="2400" dirty="0">
                <a:solidFill>
                  <a:srgbClr val="2713B9"/>
                </a:solidFill>
                <a:latin typeface="Times New Roman" panose="02020603050405020304" pitchFamily="18" charset="0"/>
                <a:cs typeface="Times New Roman" panose="02020603050405020304" pitchFamily="18" charset="0"/>
              </a:rPr>
              <a:t>same </a:t>
            </a:r>
            <a:r>
              <a:rPr lang="en-US" sz="2400" spc="-5" dirty="0">
                <a:solidFill>
                  <a:srgbClr val="2713B9"/>
                </a:solidFill>
                <a:latin typeface="Times New Roman" panose="02020603050405020304" pitchFamily="18" charset="0"/>
                <a:cs typeface="Times New Roman" panose="02020603050405020304" pitchFamily="18" charset="0"/>
              </a:rPr>
              <a:t>value, </a:t>
            </a:r>
            <a:r>
              <a:rPr lang="en-US" sz="2400" spc="-10" dirty="0">
                <a:solidFill>
                  <a:srgbClr val="2713B9"/>
                </a:solidFill>
                <a:latin typeface="Times New Roman" panose="02020603050405020304" pitchFamily="18" charset="0"/>
                <a:cs typeface="Times New Roman" panose="02020603050405020304" pitchFamily="18" charset="0"/>
              </a:rPr>
              <a:t>because </a:t>
            </a:r>
            <a:r>
              <a:rPr lang="en-US" sz="2400" spc="-5" dirty="0">
                <a:solidFill>
                  <a:srgbClr val="2713B9"/>
                </a:solidFill>
                <a:latin typeface="Times New Roman" panose="02020603050405020304" pitchFamily="18" charset="0"/>
                <a:cs typeface="Times New Roman" panose="02020603050405020304" pitchFamily="18" charset="0"/>
              </a:rPr>
              <a:t>of this algorithm does </a:t>
            </a:r>
            <a:r>
              <a:rPr lang="en-US" sz="2400" spc="-10" dirty="0">
                <a:solidFill>
                  <a:srgbClr val="2713B9"/>
                </a:solidFill>
                <a:latin typeface="Times New Roman" panose="02020603050405020304" pitchFamily="18" charset="0"/>
                <a:cs typeface="Times New Roman" panose="02020603050405020304" pitchFamily="18" charset="0"/>
              </a:rPr>
              <a:t>not </a:t>
            </a:r>
            <a:r>
              <a:rPr lang="en-US" sz="2400" spc="-5" dirty="0">
                <a:solidFill>
                  <a:srgbClr val="2713B9"/>
                </a:solidFill>
                <a:latin typeface="Times New Roman" panose="02020603050405020304" pitchFamily="18" charset="0"/>
                <a:cs typeface="Times New Roman" panose="02020603050405020304" pitchFamily="18" charset="0"/>
              </a:rPr>
              <a:t>find </a:t>
            </a:r>
            <a:r>
              <a:rPr lang="en-US" sz="2400" dirty="0">
                <a:solidFill>
                  <a:srgbClr val="2713B9"/>
                </a:solidFill>
                <a:latin typeface="Times New Roman" panose="02020603050405020304" pitchFamily="18" charset="0"/>
                <a:cs typeface="Times New Roman" panose="02020603050405020304" pitchFamily="18" charset="0"/>
              </a:rPr>
              <a:t>any  best </a:t>
            </a:r>
            <a:r>
              <a:rPr lang="en-US" sz="2400" spc="-5" dirty="0">
                <a:solidFill>
                  <a:srgbClr val="2713B9"/>
                </a:solidFill>
                <a:latin typeface="Times New Roman" panose="02020603050405020304" pitchFamily="18" charset="0"/>
                <a:cs typeface="Times New Roman" panose="02020603050405020304" pitchFamily="18" charset="0"/>
              </a:rPr>
              <a:t>direction </a:t>
            </a:r>
            <a:r>
              <a:rPr lang="en-US" sz="2400" dirty="0">
                <a:solidFill>
                  <a:srgbClr val="2713B9"/>
                </a:solidFill>
                <a:latin typeface="Times New Roman" panose="02020603050405020304" pitchFamily="18" charset="0"/>
                <a:cs typeface="Times New Roman" panose="02020603050405020304" pitchFamily="18" charset="0"/>
              </a:rPr>
              <a:t>to </a:t>
            </a:r>
            <a:r>
              <a:rPr lang="en-US" sz="2400" spc="-5" dirty="0">
                <a:solidFill>
                  <a:srgbClr val="2713B9"/>
                </a:solidFill>
                <a:latin typeface="Times New Roman" panose="02020603050405020304" pitchFamily="18" charset="0"/>
                <a:cs typeface="Times New Roman" panose="02020603050405020304" pitchFamily="18" charset="0"/>
              </a:rPr>
              <a:t>move. </a:t>
            </a:r>
            <a:r>
              <a:rPr lang="en-US" sz="2400" dirty="0">
                <a:solidFill>
                  <a:srgbClr val="2713B9"/>
                </a:solidFill>
                <a:latin typeface="Times New Roman" panose="02020603050405020304" pitchFamily="18" charset="0"/>
                <a:cs typeface="Times New Roman" panose="02020603050405020304" pitchFamily="18" charset="0"/>
              </a:rPr>
              <a:t>A </a:t>
            </a:r>
            <a:r>
              <a:rPr lang="en-US" sz="2400" spc="-5" dirty="0">
                <a:solidFill>
                  <a:srgbClr val="2713B9"/>
                </a:solidFill>
                <a:latin typeface="Times New Roman" panose="02020603050405020304" pitchFamily="18" charset="0"/>
                <a:cs typeface="Times New Roman" panose="02020603050405020304" pitchFamily="18" charset="0"/>
              </a:rPr>
              <a:t>hill-climbing </a:t>
            </a:r>
            <a:r>
              <a:rPr lang="en-US" sz="2400" dirty="0">
                <a:solidFill>
                  <a:srgbClr val="2713B9"/>
                </a:solidFill>
                <a:latin typeface="Times New Roman" panose="02020603050405020304" pitchFamily="18" charset="0"/>
                <a:cs typeface="Times New Roman" panose="02020603050405020304" pitchFamily="18" charset="0"/>
              </a:rPr>
              <a:t>search </a:t>
            </a:r>
            <a:r>
              <a:rPr lang="en-US" sz="2400" spc="-10" dirty="0">
                <a:solidFill>
                  <a:srgbClr val="2713B9"/>
                </a:solidFill>
                <a:latin typeface="Times New Roman" panose="02020603050405020304" pitchFamily="18" charset="0"/>
                <a:cs typeface="Times New Roman" panose="02020603050405020304" pitchFamily="18" charset="0"/>
              </a:rPr>
              <a:t>might </a:t>
            </a:r>
            <a:r>
              <a:rPr lang="en-US" sz="2400" dirty="0">
                <a:solidFill>
                  <a:srgbClr val="2713B9"/>
                </a:solidFill>
                <a:latin typeface="Times New Roman" panose="02020603050405020304" pitchFamily="18" charset="0"/>
                <a:cs typeface="Times New Roman" panose="02020603050405020304" pitchFamily="18" charset="0"/>
              </a:rPr>
              <a:t>be </a:t>
            </a:r>
            <a:r>
              <a:rPr lang="en-US" sz="2400" spc="-5" dirty="0">
                <a:solidFill>
                  <a:srgbClr val="2713B9"/>
                </a:solidFill>
                <a:latin typeface="Times New Roman" panose="02020603050405020304" pitchFamily="18" charset="0"/>
                <a:cs typeface="Times New Roman" panose="02020603050405020304" pitchFamily="18" charset="0"/>
              </a:rPr>
              <a:t>lost in the </a:t>
            </a:r>
            <a:r>
              <a:rPr lang="en-US" sz="2400" dirty="0">
                <a:solidFill>
                  <a:srgbClr val="2713B9"/>
                </a:solidFill>
                <a:latin typeface="Times New Roman" panose="02020603050405020304" pitchFamily="18" charset="0"/>
                <a:cs typeface="Times New Roman" panose="02020603050405020304" pitchFamily="18" charset="0"/>
              </a:rPr>
              <a:t>plateau</a:t>
            </a:r>
            <a:r>
              <a:rPr lang="en-US" sz="2400" spc="25" dirty="0">
                <a:solidFill>
                  <a:srgbClr val="2713B9"/>
                </a:solidFill>
                <a:latin typeface="Times New Roman" panose="02020603050405020304" pitchFamily="18" charset="0"/>
                <a:cs typeface="Times New Roman" panose="02020603050405020304" pitchFamily="18" charset="0"/>
              </a:rPr>
              <a:t> </a:t>
            </a:r>
            <a:r>
              <a:rPr lang="en-US" sz="2400" spc="-5" dirty="0">
                <a:solidFill>
                  <a:srgbClr val="2713B9"/>
                </a:solidFill>
                <a:latin typeface="Times New Roman" panose="02020603050405020304" pitchFamily="18" charset="0"/>
                <a:cs typeface="Times New Roman" panose="02020603050405020304" pitchFamily="18" charset="0"/>
              </a:rPr>
              <a:t>area.</a:t>
            </a:r>
            <a:endParaRPr lang="en-US" sz="2400" dirty="0">
              <a:solidFill>
                <a:srgbClr val="2713B9"/>
              </a:solidFill>
              <a:latin typeface="Times New Roman" panose="02020603050405020304" pitchFamily="18" charset="0"/>
              <a:cs typeface="Times New Roman" panose="02020603050405020304" pitchFamily="18" charset="0"/>
            </a:endParaRPr>
          </a:p>
          <a:p>
            <a:pPr marL="12700" marR="332740" algn="just">
              <a:lnSpc>
                <a:spcPct val="102200"/>
              </a:lnSpc>
              <a:spcBef>
                <a:spcPts val="5"/>
              </a:spcBef>
            </a:pPr>
            <a:r>
              <a:rPr lang="en-US" sz="2400" b="1" dirty="0">
                <a:solidFill>
                  <a:srgbClr val="2713B9"/>
                </a:solidFill>
                <a:latin typeface="Times New Roman" panose="02020603050405020304" pitchFamily="18" charset="0"/>
                <a:cs typeface="Times New Roman" panose="02020603050405020304" pitchFamily="18" charset="0"/>
              </a:rPr>
              <a:t>Solution: </a:t>
            </a:r>
            <a:r>
              <a:rPr lang="en-US" sz="2400" spc="-5" dirty="0">
                <a:solidFill>
                  <a:srgbClr val="2713B9"/>
                </a:solidFill>
                <a:latin typeface="Times New Roman" panose="02020603050405020304" pitchFamily="18" charset="0"/>
                <a:cs typeface="Times New Roman" panose="02020603050405020304" pitchFamily="18" charset="0"/>
              </a:rPr>
              <a:t>The solution for the </a:t>
            </a:r>
            <a:r>
              <a:rPr lang="en-US" sz="2400" dirty="0">
                <a:solidFill>
                  <a:srgbClr val="2713B9"/>
                </a:solidFill>
                <a:latin typeface="Times New Roman" panose="02020603050405020304" pitchFamily="18" charset="0"/>
                <a:cs typeface="Times New Roman" panose="02020603050405020304" pitchFamily="18" charset="0"/>
              </a:rPr>
              <a:t>plateau </a:t>
            </a:r>
            <a:r>
              <a:rPr lang="en-US" sz="2400" spc="-5" dirty="0">
                <a:solidFill>
                  <a:srgbClr val="2713B9"/>
                </a:solidFill>
                <a:latin typeface="Times New Roman" panose="02020603050405020304" pitchFamily="18" charset="0"/>
                <a:cs typeface="Times New Roman" panose="02020603050405020304" pitchFamily="18" charset="0"/>
              </a:rPr>
              <a:t>is </a:t>
            </a:r>
            <a:r>
              <a:rPr lang="en-US" sz="2400" dirty="0">
                <a:solidFill>
                  <a:srgbClr val="2713B9"/>
                </a:solidFill>
                <a:latin typeface="Times New Roman" panose="02020603050405020304" pitchFamily="18" charset="0"/>
                <a:cs typeface="Times New Roman" panose="02020603050405020304" pitchFamily="18" charset="0"/>
              </a:rPr>
              <a:t>to take </a:t>
            </a:r>
            <a:r>
              <a:rPr lang="en-US" sz="2400" spc="-10" dirty="0">
                <a:solidFill>
                  <a:srgbClr val="2713B9"/>
                </a:solidFill>
                <a:latin typeface="Times New Roman" panose="02020603050405020304" pitchFamily="18" charset="0"/>
                <a:cs typeface="Times New Roman" panose="02020603050405020304" pitchFamily="18" charset="0"/>
              </a:rPr>
              <a:t>big </a:t>
            </a:r>
            <a:r>
              <a:rPr lang="en-US" sz="2400" dirty="0">
                <a:solidFill>
                  <a:srgbClr val="2713B9"/>
                </a:solidFill>
                <a:latin typeface="Times New Roman" panose="02020603050405020304" pitchFamily="18" charset="0"/>
                <a:cs typeface="Times New Roman" panose="02020603050405020304" pitchFamily="18" charset="0"/>
              </a:rPr>
              <a:t>steps </a:t>
            </a:r>
            <a:r>
              <a:rPr lang="en-US" sz="2400" spc="-5" dirty="0">
                <a:solidFill>
                  <a:srgbClr val="2713B9"/>
                </a:solidFill>
                <a:latin typeface="Times New Roman" panose="02020603050405020304" pitchFamily="18" charset="0"/>
                <a:cs typeface="Times New Roman" panose="02020603050405020304" pitchFamily="18" charset="0"/>
              </a:rPr>
              <a:t>or </a:t>
            </a:r>
            <a:r>
              <a:rPr lang="en-US" sz="2400" dirty="0">
                <a:solidFill>
                  <a:srgbClr val="2713B9"/>
                </a:solidFill>
                <a:latin typeface="Times New Roman" panose="02020603050405020304" pitchFamily="18" charset="0"/>
                <a:cs typeface="Times New Roman" panose="02020603050405020304" pitchFamily="18" charset="0"/>
              </a:rPr>
              <a:t>very </a:t>
            </a:r>
            <a:r>
              <a:rPr lang="en-US" sz="2400" spc="-5" dirty="0">
                <a:solidFill>
                  <a:srgbClr val="2713B9"/>
                </a:solidFill>
                <a:latin typeface="Times New Roman" panose="02020603050405020304" pitchFamily="18" charset="0"/>
                <a:cs typeface="Times New Roman" panose="02020603050405020304" pitchFamily="18" charset="0"/>
              </a:rPr>
              <a:t>little steps while  searching, </a:t>
            </a:r>
            <a:r>
              <a:rPr lang="en-US" sz="2400" dirty="0">
                <a:solidFill>
                  <a:srgbClr val="2713B9"/>
                </a:solidFill>
                <a:latin typeface="Times New Roman" panose="02020603050405020304" pitchFamily="18" charset="0"/>
                <a:cs typeface="Times New Roman" panose="02020603050405020304" pitchFamily="18" charset="0"/>
              </a:rPr>
              <a:t>to </a:t>
            </a:r>
            <a:r>
              <a:rPr lang="en-US" sz="2400" spc="-5" dirty="0">
                <a:solidFill>
                  <a:srgbClr val="2713B9"/>
                </a:solidFill>
                <a:latin typeface="Times New Roman" panose="02020603050405020304" pitchFamily="18" charset="0"/>
                <a:cs typeface="Times New Roman" panose="02020603050405020304" pitchFamily="18" charset="0"/>
              </a:rPr>
              <a:t>solve the problem. </a:t>
            </a:r>
            <a:r>
              <a:rPr lang="en-US" sz="2400" dirty="0">
                <a:solidFill>
                  <a:srgbClr val="2713B9"/>
                </a:solidFill>
                <a:latin typeface="Times New Roman" panose="02020603050405020304" pitchFamily="18" charset="0"/>
                <a:cs typeface="Times New Roman" panose="02020603050405020304" pitchFamily="18" charset="0"/>
              </a:rPr>
              <a:t>Randomly </a:t>
            </a:r>
            <a:r>
              <a:rPr lang="en-US" sz="2400" spc="-5" dirty="0">
                <a:solidFill>
                  <a:srgbClr val="2713B9"/>
                </a:solidFill>
                <a:latin typeface="Times New Roman" panose="02020603050405020304" pitchFamily="18" charset="0"/>
                <a:cs typeface="Times New Roman" panose="02020603050405020304" pitchFamily="18" charset="0"/>
              </a:rPr>
              <a:t>select </a:t>
            </a:r>
            <a:r>
              <a:rPr lang="en-US" sz="2400" dirty="0">
                <a:solidFill>
                  <a:srgbClr val="2713B9"/>
                </a:solidFill>
                <a:latin typeface="Times New Roman" panose="02020603050405020304" pitchFamily="18" charset="0"/>
                <a:cs typeface="Times New Roman" panose="02020603050405020304" pitchFamily="18" charset="0"/>
              </a:rPr>
              <a:t>a state </a:t>
            </a:r>
            <a:r>
              <a:rPr lang="en-US" sz="2400" spc="-5" dirty="0">
                <a:solidFill>
                  <a:srgbClr val="2713B9"/>
                </a:solidFill>
                <a:latin typeface="Times New Roman" panose="02020603050405020304" pitchFamily="18" charset="0"/>
                <a:cs typeface="Times New Roman" panose="02020603050405020304" pitchFamily="18" charset="0"/>
              </a:rPr>
              <a:t>which is far </a:t>
            </a:r>
            <a:r>
              <a:rPr lang="en-US" sz="2400" dirty="0">
                <a:solidFill>
                  <a:srgbClr val="2713B9"/>
                </a:solidFill>
                <a:latin typeface="Times New Roman" panose="02020603050405020304" pitchFamily="18" charset="0"/>
                <a:cs typeface="Times New Roman" panose="02020603050405020304" pitchFamily="18" charset="0"/>
              </a:rPr>
              <a:t>away </a:t>
            </a:r>
            <a:r>
              <a:rPr lang="en-US" sz="2400" spc="-5" dirty="0">
                <a:solidFill>
                  <a:srgbClr val="2713B9"/>
                </a:solidFill>
                <a:latin typeface="Times New Roman" panose="02020603050405020304" pitchFamily="18" charset="0"/>
                <a:cs typeface="Times New Roman" panose="02020603050405020304" pitchFamily="18" charset="0"/>
              </a:rPr>
              <a:t>from the  current </a:t>
            </a:r>
            <a:r>
              <a:rPr lang="en-US" sz="2400" dirty="0">
                <a:solidFill>
                  <a:srgbClr val="2713B9"/>
                </a:solidFill>
                <a:latin typeface="Times New Roman" panose="02020603050405020304" pitchFamily="18" charset="0"/>
                <a:cs typeface="Times New Roman" panose="02020603050405020304" pitchFamily="18" charset="0"/>
              </a:rPr>
              <a:t>state so </a:t>
            </a:r>
            <a:r>
              <a:rPr lang="en-US" sz="2400" spc="-5" dirty="0">
                <a:solidFill>
                  <a:srgbClr val="2713B9"/>
                </a:solidFill>
                <a:latin typeface="Times New Roman" panose="02020603050405020304" pitchFamily="18" charset="0"/>
                <a:cs typeface="Times New Roman" panose="02020603050405020304" pitchFamily="18" charset="0"/>
              </a:rPr>
              <a:t>it is possible at the algorithm </a:t>
            </a:r>
            <a:r>
              <a:rPr lang="en-US" sz="2400" spc="-10" dirty="0">
                <a:solidFill>
                  <a:srgbClr val="2713B9"/>
                </a:solidFill>
                <a:latin typeface="Times New Roman" panose="02020603050405020304" pitchFamily="18" charset="0"/>
                <a:cs typeface="Times New Roman" panose="02020603050405020304" pitchFamily="18" charset="0"/>
              </a:rPr>
              <a:t>could </a:t>
            </a:r>
            <a:r>
              <a:rPr lang="en-US" sz="2400" spc="-5" dirty="0">
                <a:solidFill>
                  <a:srgbClr val="2713B9"/>
                </a:solidFill>
                <a:latin typeface="Times New Roman" panose="02020603050405020304" pitchFamily="18" charset="0"/>
                <a:cs typeface="Times New Roman" panose="02020603050405020304" pitchFamily="18" charset="0"/>
              </a:rPr>
              <a:t>find </a:t>
            </a:r>
            <a:r>
              <a:rPr lang="en-US" sz="2400" dirty="0">
                <a:solidFill>
                  <a:srgbClr val="2713B9"/>
                </a:solidFill>
                <a:latin typeface="Times New Roman" panose="02020603050405020304" pitchFamily="18" charset="0"/>
                <a:cs typeface="Times New Roman" panose="02020603050405020304" pitchFamily="18" charset="0"/>
              </a:rPr>
              <a:t>non-plateau</a:t>
            </a:r>
            <a:r>
              <a:rPr lang="en-US" sz="2400" spc="60" dirty="0">
                <a:solidFill>
                  <a:srgbClr val="2713B9"/>
                </a:solidFill>
                <a:latin typeface="Times New Roman" panose="02020603050405020304" pitchFamily="18" charset="0"/>
                <a:cs typeface="Times New Roman" panose="02020603050405020304" pitchFamily="18" charset="0"/>
              </a:rPr>
              <a:t> </a:t>
            </a:r>
            <a:r>
              <a:rPr lang="en-US" sz="2400" spc="-5" dirty="0">
                <a:solidFill>
                  <a:srgbClr val="2713B9"/>
                </a:solidFill>
                <a:latin typeface="Times New Roman" panose="02020603050405020304" pitchFamily="18" charset="0"/>
                <a:cs typeface="Times New Roman" panose="02020603050405020304" pitchFamily="18" charset="0"/>
              </a:rPr>
              <a:t>region.</a:t>
            </a:r>
            <a:endParaRPr lang="en-US" sz="2400" dirty="0">
              <a:solidFill>
                <a:srgbClr val="2713B9"/>
              </a:solidFill>
              <a:latin typeface="Times New Roman" panose="02020603050405020304" pitchFamily="18" charset="0"/>
              <a:cs typeface="Times New Roman" panose="02020603050405020304" pitchFamily="18" charset="0"/>
            </a:endParaRPr>
          </a:p>
          <a:p>
            <a:pPr marL="12700" marR="5080" algn="just">
              <a:lnSpc>
                <a:spcPct val="102099"/>
              </a:lnSpc>
            </a:pPr>
            <a:endParaRPr lang="en-US" sz="2400" dirty="0">
              <a:solidFill>
                <a:srgbClr val="000099"/>
              </a:solidFill>
              <a:latin typeface="Times New Roman" panose="02020603050405020304" pitchFamily="18" charset="0"/>
              <a:cs typeface="Times New Roman" panose="02020603050405020304" pitchFamily="18" charset="0"/>
            </a:endParaRPr>
          </a:p>
          <a:p>
            <a:pPr marL="0" indent="0">
              <a:lnSpc>
                <a:spcPct val="100000"/>
              </a:lnSpc>
              <a:spcBef>
                <a:spcPts val="5"/>
              </a:spcBef>
              <a:buNone/>
            </a:pPr>
            <a:endParaRPr lang="en-US" sz="2600" spc="-10" dirty="0">
              <a:solidFill>
                <a:srgbClr val="0000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18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630" y="191630"/>
            <a:ext cx="7132319" cy="5841599"/>
          </a:xfrm>
          <a:prstGeom prst="rect">
            <a:avLst/>
          </a:prstGeom>
        </p:spPr>
        <p:txBody>
          <a:bodyPr wrap="square">
            <a:spAutoFit/>
          </a:bodyPr>
          <a:lstStyle/>
          <a:p>
            <a:endParaRPr lang="en-US" sz="2400" dirty="0"/>
          </a:p>
          <a:p>
            <a:r>
              <a:rPr lang="en-US" altLang="en-US" sz="4000" dirty="0">
                <a:solidFill>
                  <a:srgbClr val="FF0000"/>
                </a:solidFill>
              </a:rPr>
              <a:t>State Space Search</a:t>
            </a:r>
            <a:r>
              <a:rPr lang="en-US" sz="2800" b="1" dirty="0">
                <a:solidFill>
                  <a:schemeClr val="bg1"/>
                </a:solidFill>
                <a:latin typeface="Times New Roman" pitchFamily="18" charset="0"/>
                <a:cs typeface="Times New Roman" pitchFamily="18" charset="0"/>
              </a:rPr>
              <a:t>: </a:t>
            </a:r>
          </a:p>
          <a:p>
            <a:endParaRPr lang="en-US" altLang="en-US" sz="2800" b="1" dirty="0">
              <a:solidFill>
                <a:schemeClr val="bg1"/>
              </a:solidFill>
              <a:latin typeface="Times New Roman" pitchFamily="18" charset="0"/>
              <a:cs typeface="Times New Roman" pitchFamily="18" charset="0"/>
            </a:endParaRPr>
          </a:p>
          <a:p>
            <a:r>
              <a:rPr lang="en-US" altLang="en-US" sz="2800" dirty="0"/>
              <a:t>represents the various state like:
1. Initial state </a:t>
            </a:r>
          </a:p>
          <a:p>
            <a:pPr>
              <a:lnSpc>
                <a:spcPct val="80000"/>
              </a:lnSpc>
            </a:pPr>
            <a:r>
              <a:rPr lang="en-US" altLang="en-US" sz="2800" dirty="0"/>
              <a:t>2. Goal test</a:t>
            </a:r>
          </a:p>
          <a:p>
            <a:pPr>
              <a:lnSpc>
                <a:spcPct val="80000"/>
              </a:lnSpc>
            </a:pPr>
            <a:r>
              <a:rPr lang="en-US" altLang="en-US" sz="2800" dirty="0"/>
              <a:t>3. Intermediate Test</a:t>
            </a:r>
          </a:p>
          <a:p>
            <a:pPr>
              <a:lnSpc>
                <a:spcPct val="80000"/>
              </a:lnSpc>
            </a:pPr>
            <a:r>
              <a:rPr lang="en-US" altLang="en-US" sz="2800" dirty="0"/>
              <a:t>A is the set of all possible action </a:t>
            </a:r>
          </a:p>
          <a:p>
            <a:pPr>
              <a:lnSpc>
                <a:spcPct val="80000"/>
              </a:lnSpc>
            </a:pPr>
            <a:r>
              <a:rPr lang="en-US" altLang="en-US" sz="2800" dirty="0"/>
              <a:t>Move the tiles Left, Right, Up or Down</a:t>
            </a:r>
          </a:p>
          <a:p>
            <a:pPr>
              <a:lnSpc>
                <a:spcPct val="80000"/>
              </a:lnSpc>
            </a:pPr>
            <a:r>
              <a:rPr lang="en-US" altLang="en-US" sz="2800" dirty="0"/>
              <a:t>4. path cost (additive)</a:t>
            </a:r>
          </a:p>
          <a:p>
            <a:pPr marL="381000" indent="-381000">
              <a:lnSpc>
                <a:spcPct val="80000"/>
              </a:lnSpc>
            </a:pPr>
            <a:endParaRPr lang="en-US" altLang="en-US" sz="2800" dirty="0"/>
          </a:p>
          <a:p>
            <a:pPr marL="381000" indent="-381000">
              <a:lnSpc>
                <a:spcPct val="80000"/>
              </a:lnSpc>
            </a:pPr>
            <a:r>
              <a:rPr lang="en-US" altLang="en-US" sz="2800" dirty="0"/>
              <a:t>A solution is a sequence of actions leading </a:t>
            </a:r>
            <a:r>
              <a:rPr lang="en-US" altLang="en-US" sz="2800" dirty="0" smtClean="0"/>
              <a:t>from the </a:t>
            </a:r>
            <a:r>
              <a:rPr lang="en-US" altLang="en-US" sz="2800" dirty="0"/>
              <a:t>initial state to a goal state</a:t>
            </a:r>
          </a:p>
          <a:p>
            <a:pPr marL="381000" indent="-381000">
              <a:lnSpc>
                <a:spcPct val="80000"/>
              </a:lnSpc>
            </a:pPr>
            <a:endParaRPr lang="en-US" altLang="en-US" sz="2800" dirty="0">
              <a:solidFill>
                <a:srgbClr val="FFFF00"/>
              </a:solidFill>
            </a:endParaRPr>
          </a:p>
          <a:p>
            <a:pPr>
              <a:buClr>
                <a:schemeClr val="bg2"/>
              </a:buClr>
              <a:buFont typeface="Arial" pitchFamily="34" charset="0"/>
              <a:buChar char="•"/>
            </a:pPr>
            <a:endParaRPr lang="en-US" sz="2400" b="1" dirty="0">
              <a:solidFill>
                <a:srgbClr val="FFFF00"/>
              </a:solidFill>
            </a:endParaRPr>
          </a:p>
        </p:txBody>
      </p:sp>
      <p:pic>
        <p:nvPicPr>
          <p:cNvPr id="6" name="Picture 5">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Tree>
    <p:extLst>
      <p:ext uri="{BB962C8B-B14F-4D97-AF65-F5344CB8AC3E}">
        <p14:creationId xmlns:p14="http://schemas.microsoft.com/office/powerpoint/2010/main" val="27602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 calcmode="lin" valueType="num">
                                      <p:cBhvr additive="base">
                                        <p:cTn id="49" dur="500"/>
                                        <p:tgtEl>
                                          <p:spTgt spid="4">
                                            <p:txEl>
                                              <p:pRg st="10" end="10"/>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4130" y="134470"/>
            <a:ext cx="8525436" cy="6548717"/>
          </a:xfrm>
        </p:spPr>
        <p:txBody>
          <a:bodyPr>
            <a:normAutofit fontScale="32500" lnSpcReduction="20000"/>
          </a:bodyPr>
          <a:lstStyle/>
          <a:p>
            <a:pPr marL="0" indent="0" algn="just">
              <a:lnSpc>
                <a:spcPct val="100000"/>
              </a:lnSpc>
              <a:spcBef>
                <a:spcPts val="5"/>
              </a:spcBef>
              <a:buNone/>
            </a:pPr>
            <a:r>
              <a:rPr lang="en-US" sz="8600" b="1" dirty="0">
                <a:solidFill>
                  <a:srgbClr val="FF2121"/>
                </a:solidFill>
                <a:latin typeface="Times New Roman" panose="02020603050405020304" pitchFamily="18" charset="0"/>
                <a:cs typeface="Times New Roman" panose="02020603050405020304" pitchFamily="18" charset="0"/>
              </a:rPr>
              <a:t>3. Ridges: </a:t>
            </a:r>
            <a:r>
              <a:rPr lang="en-US" sz="7400" dirty="0">
                <a:solidFill>
                  <a:srgbClr val="000099"/>
                </a:solidFill>
                <a:latin typeface="Times New Roman" panose="02020603050405020304" pitchFamily="18" charset="0"/>
                <a:cs typeface="Times New Roman" panose="02020603050405020304" pitchFamily="18" charset="0"/>
              </a:rPr>
              <a:t>A </a:t>
            </a:r>
            <a:r>
              <a:rPr lang="en-US" sz="7400" spc="-5" dirty="0">
                <a:solidFill>
                  <a:srgbClr val="000099"/>
                </a:solidFill>
                <a:latin typeface="Times New Roman" panose="02020603050405020304" pitchFamily="18" charset="0"/>
                <a:cs typeface="Times New Roman" panose="02020603050405020304" pitchFamily="18" charset="0"/>
              </a:rPr>
              <a:t>ridge is </a:t>
            </a:r>
            <a:r>
              <a:rPr lang="en-US" sz="7400" dirty="0">
                <a:solidFill>
                  <a:srgbClr val="000099"/>
                </a:solidFill>
                <a:latin typeface="Times New Roman" panose="02020603050405020304" pitchFamily="18" charset="0"/>
                <a:cs typeface="Times New Roman" panose="02020603050405020304" pitchFamily="18" charset="0"/>
              </a:rPr>
              <a:t>a </a:t>
            </a:r>
            <a:r>
              <a:rPr lang="en-US" sz="7400" spc="-5" dirty="0">
                <a:solidFill>
                  <a:srgbClr val="000099"/>
                </a:solidFill>
                <a:latin typeface="Times New Roman" panose="02020603050405020304" pitchFamily="18" charset="0"/>
                <a:cs typeface="Times New Roman" panose="02020603050405020304" pitchFamily="18" charset="0"/>
              </a:rPr>
              <a:t>special form of the local maximum. </a:t>
            </a:r>
            <a:r>
              <a:rPr lang="en-US" sz="7400" dirty="0">
                <a:solidFill>
                  <a:srgbClr val="000099"/>
                </a:solidFill>
                <a:latin typeface="Times New Roman" panose="02020603050405020304" pitchFamily="18" charset="0"/>
                <a:cs typeface="Times New Roman" panose="02020603050405020304" pitchFamily="18" charset="0"/>
              </a:rPr>
              <a:t>It </a:t>
            </a:r>
            <a:r>
              <a:rPr lang="en-US" sz="7400" spc="-5" dirty="0">
                <a:solidFill>
                  <a:srgbClr val="000099"/>
                </a:solidFill>
                <a:latin typeface="Times New Roman" panose="02020603050405020304" pitchFamily="18" charset="0"/>
                <a:cs typeface="Times New Roman" panose="02020603050405020304" pitchFamily="18" charset="0"/>
              </a:rPr>
              <a:t>has </a:t>
            </a:r>
            <a:r>
              <a:rPr lang="en-US" sz="7400" dirty="0">
                <a:solidFill>
                  <a:srgbClr val="000099"/>
                </a:solidFill>
                <a:latin typeface="Times New Roman" panose="02020603050405020304" pitchFamily="18" charset="0"/>
                <a:cs typeface="Times New Roman" panose="02020603050405020304" pitchFamily="18" charset="0"/>
              </a:rPr>
              <a:t>an </a:t>
            </a:r>
            <a:r>
              <a:rPr lang="en-US" sz="7400" spc="-5" dirty="0">
                <a:solidFill>
                  <a:srgbClr val="000099"/>
                </a:solidFill>
                <a:latin typeface="Times New Roman" panose="02020603050405020304" pitchFamily="18" charset="0"/>
                <a:cs typeface="Times New Roman" panose="02020603050405020304" pitchFamily="18" charset="0"/>
              </a:rPr>
              <a:t>area which is higher  than its surrounding areas, but itself has </a:t>
            </a:r>
            <a:r>
              <a:rPr lang="en-US" sz="7400" dirty="0">
                <a:solidFill>
                  <a:srgbClr val="000099"/>
                </a:solidFill>
                <a:latin typeface="Times New Roman" panose="02020603050405020304" pitchFamily="18" charset="0"/>
                <a:cs typeface="Times New Roman" panose="02020603050405020304" pitchFamily="18" charset="0"/>
              </a:rPr>
              <a:t>a </a:t>
            </a:r>
            <a:r>
              <a:rPr lang="en-US" sz="7400" spc="-5" dirty="0">
                <a:solidFill>
                  <a:srgbClr val="000099"/>
                </a:solidFill>
                <a:latin typeface="Times New Roman" panose="02020603050405020304" pitchFamily="18" charset="0"/>
                <a:cs typeface="Times New Roman" panose="02020603050405020304" pitchFamily="18" charset="0"/>
              </a:rPr>
              <a:t>slope, and cannot </a:t>
            </a:r>
            <a:r>
              <a:rPr lang="en-US" sz="7400" dirty="0">
                <a:solidFill>
                  <a:srgbClr val="000099"/>
                </a:solidFill>
                <a:latin typeface="Times New Roman" panose="02020603050405020304" pitchFamily="18" charset="0"/>
                <a:cs typeface="Times New Roman" panose="02020603050405020304" pitchFamily="18" charset="0"/>
              </a:rPr>
              <a:t>be </a:t>
            </a:r>
            <a:r>
              <a:rPr lang="en-US" sz="7400" spc="-5" dirty="0">
                <a:solidFill>
                  <a:srgbClr val="000099"/>
                </a:solidFill>
                <a:latin typeface="Times New Roman" panose="02020603050405020304" pitchFamily="18" charset="0"/>
                <a:cs typeface="Times New Roman" panose="02020603050405020304" pitchFamily="18" charset="0"/>
              </a:rPr>
              <a:t>reached in </a:t>
            </a:r>
            <a:r>
              <a:rPr lang="en-US" sz="7400" dirty="0">
                <a:solidFill>
                  <a:srgbClr val="000099"/>
                </a:solidFill>
                <a:latin typeface="Times New Roman" panose="02020603050405020304" pitchFamily="18" charset="0"/>
                <a:cs typeface="Times New Roman" panose="02020603050405020304" pitchFamily="18" charset="0"/>
              </a:rPr>
              <a:t>a </a:t>
            </a:r>
            <a:r>
              <a:rPr lang="en-US" sz="7400" spc="-5" dirty="0">
                <a:solidFill>
                  <a:srgbClr val="000099"/>
                </a:solidFill>
                <a:latin typeface="Times New Roman" panose="02020603050405020304" pitchFamily="18" charset="0"/>
                <a:cs typeface="Times New Roman" panose="02020603050405020304" pitchFamily="18" charset="0"/>
              </a:rPr>
              <a:t>single  </a:t>
            </a:r>
            <a:r>
              <a:rPr lang="en-US" sz="7400" dirty="0">
                <a:solidFill>
                  <a:srgbClr val="000099"/>
                </a:solidFill>
                <a:latin typeface="Times New Roman" panose="02020603050405020304" pitchFamily="18" charset="0"/>
                <a:cs typeface="Times New Roman" panose="02020603050405020304" pitchFamily="18" charset="0"/>
              </a:rPr>
              <a:t>move.</a:t>
            </a:r>
          </a:p>
          <a:p>
            <a:pPr marL="0" indent="0" algn="just">
              <a:lnSpc>
                <a:spcPct val="100000"/>
              </a:lnSpc>
              <a:spcBef>
                <a:spcPts val="5"/>
              </a:spcBef>
              <a:buNone/>
            </a:pPr>
            <a:r>
              <a:rPr lang="en-US" sz="7400" b="1" dirty="0">
                <a:solidFill>
                  <a:srgbClr val="000099"/>
                </a:solidFill>
                <a:latin typeface="Times New Roman" panose="02020603050405020304" pitchFamily="18" charset="0"/>
                <a:cs typeface="Times New Roman" panose="02020603050405020304" pitchFamily="18" charset="0"/>
              </a:rPr>
              <a:t>Solution: </a:t>
            </a:r>
            <a:r>
              <a:rPr lang="en-US" sz="7400" spc="-5" dirty="0">
                <a:solidFill>
                  <a:srgbClr val="000099"/>
                </a:solidFill>
                <a:latin typeface="Times New Roman" panose="02020603050405020304" pitchFamily="18" charset="0"/>
                <a:cs typeface="Times New Roman" panose="02020603050405020304" pitchFamily="18" charset="0"/>
              </a:rPr>
              <a:t>With the use of bidirectional search, or </a:t>
            </a:r>
            <a:r>
              <a:rPr lang="en-US" sz="7400" dirty="0">
                <a:solidFill>
                  <a:srgbClr val="000099"/>
                </a:solidFill>
                <a:latin typeface="Times New Roman" panose="02020603050405020304" pitchFamily="18" charset="0"/>
                <a:cs typeface="Times New Roman" panose="02020603050405020304" pitchFamily="18" charset="0"/>
              </a:rPr>
              <a:t>by </a:t>
            </a:r>
            <a:r>
              <a:rPr lang="en-US" sz="7400" spc="-5" dirty="0">
                <a:solidFill>
                  <a:srgbClr val="000099"/>
                </a:solidFill>
                <a:latin typeface="Times New Roman" panose="02020603050405020304" pitchFamily="18" charset="0"/>
                <a:cs typeface="Times New Roman" panose="02020603050405020304" pitchFamily="18" charset="0"/>
              </a:rPr>
              <a:t>moving in different directions, </a:t>
            </a:r>
            <a:r>
              <a:rPr lang="en-US" sz="7400" dirty="0">
                <a:solidFill>
                  <a:srgbClr val="000099"/>
                </a:solidFill>
                <a:latin typeface="Times New Roman" panose="02020603050405020304" pitchFamily="18" charset="0"/>
                <a:cs typeface="Times New Roman" panose="02020603050405020304" pitchFamily="18" charset="0"/>
              </a:rPr>
              <a:t>we  can </a:t>
            </a:r>
            <a:r>
              <a:rPr lang="en-US" sz="7400" spc="-5" dirty="0">
                <a:solidFill>
                  <a:srgbClr val="000099"/>
                </a:solidFill>
                <a:latin typeface="Times New Roman" panose="02020603050405020304" pitchFamily="18" charset="0"/>
                <a:cs typeface="Times New Roman" panose="02020603050405020304" pitchFamily="18" charset="0"/>
              </a:rPr>
              <a:t>improve this</a:t>
            </a:r>
            <a:r>
              <a:rPr lang="en-US" sz="7400" spc="-10" dirty="0">
                <a:solidFill>
                  <a:srgbClr val="000099"/>
                </a:solidFill>
                <a:latin typeface="Times New Roman" panose="02020603050405020304" pitchFamily="18" charset="0"/>
                <a:cs typeface="Times New Roman" panose="02020603050405020304" pitchFamily="18" charset="0"/>
              </a:rPr>
              <a:t> </a:t>
            </a:r>
            <a:r>
              <a:rPr lang="en-US" sz="7400" spc="-5" dirty="0">
                <a:solidFill>
                  <a:srgbClr val="000099"/>
                </a:solidFill>
                <a:latin typeface="Times New Roman" panose="02020603050405020304" pitchFamily="18" charset="0"/>
                <a:cs typeface="Times New Roman" panose="02020603050405020304" pitchFamily="18" charset="0"/>
              </a:rPr>
              <a:t>problem.</a:t>
            </a:r>
            <a:endParaRPr lang="en-US" sz="7400" dirty="0">
              <a:solidFill>
                <a:srgbClr val="000099"/>
              </a:solidFill>
              <a:latin typeface="Times New Roman" panose="02020603050405020304" pitchFamily="18" charset="0"/>
              <a:cs typeface="Times New Roman" panose="02020603050405020304" pitchFamily="18" charset="0"/>
            </a:endParaRPr>
          </a:p>
          <a:p>
            <a:pPr marL="0" indent="0">
              <a:lnSpc>
                <a:spcPct val="100000"/>
              </a:lnSpc>
              <a:spcBef>
                <a:spcPts val="5"/>
              </a:spcBef>
              <a:buNone/>
            </a:pPr>
            <a:r>
              <a:rPr lang="en-US" sz="7400" spc="-10" dirty="0">
                <a:solidFill>
                  <a:srgbClr val="FF2121"/>
                </a:solidFill>
                <a:latin typeface="Times New Roman" panose="02020603050405020304" pitchFamily="18" charset="0"/>
                <a:cs typeface="Times New Roman" panose="02020603050405020304" pitchFamily="18" charset="0"/>
              </a:rPr>
              <a:t>Types </a:t>
            </a:r>
            <a:r>
              <a:rPr lang="en-US" sz="7400" spc="-5" dirty="0">
                <a:solidFill>
                  <a:srgbClr val="FF2121"/>
                </a:solidFill>
                <a:latin typeface="Times New Roman" panose="02020603050405020304" pitchFamily="18" charset="0"/>
                <a:cs typeface="Times New Roman" panose="02020603050405020304" pitchFamily="18" charset="0"/>
              </a:rPr>
              <a:t>of Hill </a:t>
            </a:r>
            <a:r>
              <a:rPr lang="en-US" sz="7400" dirty="0">
                <a:solidFill>
                  <a:srgbClr val="FF2121"/>
                </a:solidFill>
                <a:latin typeface="Times New Roman" panose="02020603050405020304" pitchFamily="18" charset="0"/>
                <a:cs typeface="Times New Roman" panose="02020603050405020304" pitchFamily="18" charset="0"/>
              </a:rPr>
              <a:t>Climbing</a:t>
            </a:r>
            <a:r>
              <a:rPr lang="en-US" sz="7400" spc="15" dirty="0">
                <a:solidFill>
                  <a:srgbClr val="FF2121"/>
                </a:solidFill>
                <a:latin typeface="Times New Roman" panose="02020603050405020304" pitchFamily="18" charset="0"/>
                <a:cs typeface="Times New Roman" panose="02020603050405020304" pitchFamily="18" charset="0"/>
              </a:rPr>
              <a:t> </a:t>
            </a:r>
            <a:r>
              <a:rPr lang="en-US" sz="7400" dirty="0">
                <a:solidFill>
                  <a:srgbClr val="FF2121"/>
                </a:solidFill>
                <a:latin typeface="Times New Roman" panose="02020603050405020304" pitchFamily="18" charset="0"/>
                <a:cs typeface="Times New Roman" panose="02020603050405020304" pitchFamily="18" charset="0"/>
              </a:rPr>
              <a:t>Algorithm:</a:t>
            </a:r>
          </a:p>
          <a:p>
            <a:pPr>
              <a:lnSpc>
                <a:spcPct val="100000"/>
              </a:lnSpc>
              <a:spcBef>
                <a:spcPts val="5"/>
              </a:spcBef>
            </a:pPr>
            <a:r>
              <a:rPr lang="en-US" sz="7400" spc="-5" dirty="0">
                <a:solidFill>
                  <a:srgbClr val="2713B9"/>
                </a:solidFill>
                <a:latin typeface="Times New Roman" panose="02020603050405020304" pitchFamily="18" charset="0"/>
                <a:cs typeface="Times New Roman" panose="02020603050405020304" pitchFamily="18" charset="0"/>
              </a:rPr>
              <a:t>Simple hill Climbing</a:t>
            </a:r>
          </a:p>
          <a:p>
            <a:pPr>
              <a:lnSpc>
                <a:spcPct val="100000"/>
              </a:lnSpc>
              <a:spcBef>
                <a:spcPts val="5"/>
              </a:spcBef>
            </a:pPr>
            <a:r>
              <a:rPr lang="en-US" sz="7400" spc="-5" dirty="0">
                <a:solidFill>
                  <a:srgbClr val="2713B9"/>
                </a:solidFill>
                <a:latin typeface="Times New Roman" panose="02020603050405020304" pitchFamily="18" charset="0"/>
                <a:cs typeface="Times New Roman" panose="02020603050405020304" pitchFamily="18" charset="0"/>
              </a:rPr>
              <a:t>Steepest-Ascent</a:t>
            </a:r>
            <a:r>
              <a:rPr lang="en-US" sz="7400" dirty="0">
                <a:solidFill>
                  <a:srgbClr val="2713B9"/>
                </a:solidFill>
                <a:latin typeface="Times New Roman" panose="02020603050405020304" pitchFamily="18" charset="0"/>
                <a:cs typeface="Times New Roman" panose="02020603050405020304" pitchFamily="18" charset="0"/>
              </a:rPr>
              <a:t> </a:t>
            </a:r>
            <a:r>
              <a:rPr lang="en-US" sz="7400" spc="-5" dirty="0">
                <a:solidFill>
                  <a:srgbClr val="2713B9"/>
                </a:solidFill>
                <a:latin typeface="Times New Roman" panose="02020603050405020304" pitchFamily="18" charset="0"/>
                <a:cs typeface="Times New Roman" panose="02020603050405020304" pitchFamily="18" charset="0"/>
              </a:rPr>
              <a:t>hill-climbing</a:t>
            </a:r>
          </a:p>
          <a:p>
            <a:pPr>
              <a:lnSpc>
                <a:spcPct val="100000"/>
              </a:lnSpc>
              <a:spcBef>
                <a:spcPts val="5"/>
              </a:spcBef>
            </a:pPr>
            <a:r>
              <a:rPr lang="en-US" sz="7400" spc="-5" dirty="0">
                <a:solidFill>
                  <a:srgbClr val="2713B9"/>
                </a:solidFill>
                <a:latin typeface="Times New Roman" panose="02020603050405020304" pitchFamily="18" charset="0"/>
                <a:cs typeface="Times New Roman" panose="02020603050405020304" pitchFamily="18" charset="0"/>
              </a:rPr>
              <a:t>Stochastic hill-climbing </a:t>
            </a:r>
          </a:p>
          <a:p>
            <a:pPr marL="240665">
              <a:lnSpc>
                <a:spcPct val="100000"/>
              </a:lnSpc>
              <a:buClr>
                <a:srgbClr val="600A4A"/>
              </a:buClr>
              <a:buFont typeface="Arial"/>
              <a:buAutoNum type="arabicPeriod"/>
              <a:tabLst>
                <a:tab pos="241300" algn="l"/>
              </a:tabLst>
            </a:pPr>
            <a:r>
              <a:rPr lang="en-US" sz="8600" b="1" spc="-5" dirty="0">
                <a:solidFill>
                  <a:srgbClr val="FF2121"/>
                </a:solidFill>
                <a:latin typeface="Times New Roman" panose="02020603050405020304" pitchFamily="18" charset="0"/>
                <a:cs typeface="Times New Roman" panose="02020603050405020304" pitchFamily="18" charset="0"/>
              </a:rPr>
              <a:t>Simple Hill</a:t>
            </a:r>
            <a:r>
              <a:rPr lang="en-US" sz="8600" b="1" spc="5" dirty="0">
                <a:solidFill>
                  <a:srgbClr val="FF2121"/>
                </a:solidFill>
                <a:latin typeface="Times New Roman" panose="02020603050405020304" pitchFamily="18" charset="0"/>
                <a:cs typeface="Times New Roman" panose="02020603050405020304" pitchFamily="18" charset="0"/>
              </a:rPr>
              <a:t> </a:t>
            </a:r>
            <a:r>
              <a:rPr lang="en-US" sz="8600" b="1" spc="-5" dirty="0">
                <a:solidFill>
                  <a:srgbClr val="FF2121"/>
                </a:solidFill>
                <a:latin typeface="Times New Roman" panose="02020603050405020304" pitchFamily="18" charset="0"/>
                <a:cs typeface="Times New Roman" panose="02020603050405020304" pitchFamily="18" charset="0"/>
              </a:rPr>
              <a:t>Climbing:</a:t>
            </a:r>
            <a:endParaRPr lang="en-US" sz="8600" b="1" dirty="0">
              <a:solidFill>
                <a:srgbClr val="FF2121"/>
              </a:solidFill>
              <a:latin typeface="Times New Roman" panose="02020603050405020304" pitchFamily="18" charset="0"/>
              <a:cs typeface="Times New Roman" panose="02020603050405020304" pitchFamily="18" charset="0"/>
            </a:endParaRPr>
          </a:p>
          <a:p>
            <a:pPr marL="0" marR="153035" indent="0" algn="just">
              <a:lnSpc>
                <a:spcPct val="101600"/>
              </a:lnSpc>
              <a:spcBef>
                <a:spcPts val="1415"/>
              </a:spcBef>
              <a:buNone/>
            </a:pPr>
            <a:r>
              <a:rPr lang="en-US" sz="8000" spc="-5" dirty="0">
                <a:solidFill>
                  <a:srgbClr val="000099"/>
                </a:solidFill>
                <a:latin typeface="Times New Roman" panose="02020603050405020304" pitchFamily="18" charset="0"/>
                <a:cs typeface="Times New Roman" panose="02020603050405020304" pitchFamily="18" charset="0"/>
              </a:rPr>
              <a:t>Simple hill climbing is the simplest </a:t>
            </a:r>
            <a:r>
              <a:rPr lang="en-US" sz="8000" dirty="0">
                <a:solidFill>
                  <a:srgbClr val="000099"/>
                </a:solidFill>
                <a:latin typeface="Times New Roman" panose="02020603050405020304" pitchFamily="18" charset="0"/>
                <a:cs typeface="Times New Roman" panose="02020603050405020304" pitchFamily="18" charset="0"/>
              </a:rPr>
              <a:t>way to </a:t>
            </a:r>
            <a:r>
              <a:rPr lang="en-US" sz="8000" spc="-5" dirty="0">
                <a:solidFill>
                  <a:srgbClr val="000099"/>
                </a:solidFill>
                <a:latin typeface="Times New Roman" panose="02020603050405020304" pitchFamily="18" charset="0"/>
                <a:cs typeface="Times New Roman" panose="02020603050405020304" pitchFamily="18" charset="0"/>
              </a:rPr>
              <a:t>implement </a:t>
            </a:r>
            <a:r>
              <a:rPr lang="en-US" sz="8000" dirty="0">
                <a:solidFill>
                  <a:srgbClr val="000099"/>
                </a:solidFill>
                <a:latin typeface="Times New Roman" panose="02020603050405020304" pitchFamily="18" charset="0"/>
                <a:cs typeface="Times New Roman" panose="02020603050405020304" pitchFamily="18" charset="0"/>
              </a:rPr>
              <a:t>a </a:t>
            </a:r>
            <a:r>
              <a:rPr lang="en-US" sz="8000" spc="-5" dirty="0">
                <a:solidFill>
                  <a:srgbClr val="000099"/>
                </a:solidFill>
                <a:latin typeface="Times New Roman" panose="02020603050405020304" pitchFamily="18" charset="0"/>
                <a:cs typeface="Times New Roman" panose="02020603050405020304" pitchFamily="18" charset="0"/>
              </a:rPr>
              <a:t>hill climbing algorithm. </a:t>
            </a:r>
            <a:r>
              <a:rPr lang="en-US" sz="8000" b="1" dirty="0">
                <a:solidFill>
                  <a:srgbClr val="000099"/>
                </a:solidFill>
                <a:latin typeface="Times New Roman" panose="02020603050405020304" pitchFamily="18" charset="0"/>
                <a:cs typeface="Times New Roman" panose="02020603050405020304" pitchFamily="18" charset="0"/>
              </a:rPr>
              <a:t>It only  evaluates the </a:t>
            </a:r>
            <a:r>
              <a:rPr lang="en-US" sz="8000" b="1" spc="-5" dirty="0">
                <a:solidFill>
                  <a:srgbClr val="000099"/>
                </a:solidFill>
                <a:latin typeface="Times New Roman" panose="02020603050405020304" pitchFamily="18" charset="0"/>
                <a:cs typeface="Times New Roman" panose="02020603050405020304" pitchFamily="18" charset="0"/>
              </a:rPr>
              <a:t>neighbor node state </a:t>
            </a:r>
            <a:r>
              <a:rPr lang="en-US" sz="8000" b="1" dirty="0">
                <a:solidFill>
                  <a:srgbClr val="000099"/>
                </a:solidFill>
                <a:latin typeface="Times New Roman" panose="02020603050405020304" pitchFamily="18" charset="0"/>
                <a:cs typeface="Times New Roman" panose="02020603050405020304" pitchFamily="18" charset="0"/>
              </a:rPr>
              <a:t>at a </a:t>
            </a:r>
            <a:r>
              <a:rPr lang="en-US" sz="8000" b="1" spc="-5" dirty="0">
                <a:solidFill>
                  <a:srgbClr val="000099"/>
                </a:solidFill>
                <a:latin typeface="Times New Roman" panose="02020603050405020304" pitchFamily="18" charset="0"/>
                <a:cs typeface="Times New Roman" panose="02020603050405020304" pitchFamily="18" charset="0"/>
              </a:rPr>
              <a:t>time and selects </a:t>
            </a:r>
            <a:r>
              <a:rPr lang="en-US" sz="8000" b="1" spc="-10" dirty="0">
                <a:solidFill>
                  <a:srgbClr val="000099"/>
                </a:solidFill>
                <a:latin typeface="Times New Roman" panose="02020603050405020304" pitchFamily="18" charset="0"/>
                <a:cs typeface="Times New Roman" panose="02020603050405020304" pitchFamily="18" charset="0"/>
              </a:rPr>
              <a:t>the </a:t>
            </a:r>
            <a:r>
              <a:rPr lang="en-US" sz="8000" b="1" spc="-5" dirty="0">
                <a:solidFill>
                  <a:srgbClr val="000099"/>
                </a:solidFill>
                <a:latin typeface="Times New Roman" panose="02020603050405020304" pitchFamily="18" charset="0"/>
                <a:cs typeface="Times New Roman" panose="02020603050405020304" pitchFamily="18" charset="0"/>
              </a:rPr>
              <a:t>first one </a:t>
            </a:r>
            <a:r>
              <a:rPr lang="en-US" sz="8000" b="1" spc="-10" dirty="0">
                <a:solidFill>
                  <a:srgbClr val="000099"/>
                </a:solidFill>
                <a:latin typeface="Times New Roman" panose="02020603050405020304" pitchFamily="18" charset="0"/>
                <a:cs typeface="Times New Roman" panose="02020603050405020304" pitchFamily="18" charset="0"/>
              </a:rPr>
              <a:t>which  </a:t>
            </a:r>
            <a:r>
              <a:rPr lang="en-US" sz="8000" b="1" spc="-5" dirty="0">
                <a:solidFill>
                  <a:srgbClr val="000099"/>
                </a:solidFill>
                <a:latin typeface="Times New Roman" panose="02020603050405020304" pitchFamily="18" charset="0"/>
                <a:cs typeface="Times New Roman" panose="02020603050405020304" pitchFamily="18" charset="0"/>
              </a:rPr>
              <a:t>optimizes current </a:t>
            </a:r>
            <a:r>
              <a:rPr lang="en-US" sz="8000" b="1" spc="5" dirty="0">
                <a:solidFill>
                  <a:srgbClr val="000099"/>
                </a:solidFill>
                <a:latin typeface="Times New Roman" panose="02020603050405020304" pitchFamily="18" charset="0"/>
                <a:cs typeface="Times New Roman" panose="02020603050405020304" pitchFamily="18" charset="0"/>
              </a:rPr>
              <a:t>cost and </a:t>
            </a:r>
            <a:r>
              <a:rPr lang="en-US" sz="8000" b="1" dirty="0">
                <a:solidFill>
                  <a:srgbClr val="000099"/>
                </a:solidFill>
                <a:latin typeface="Times New Roman" panose="02020603050405020304" pitchFamily="18" charset="0"/>
                <a:cs typeface="Times New Roman" panose="02020603050405020304" pitchFamily="18" charset="0"/>
              </a:rPr>
              <a:t>set it as a current </a:t>
            </a:r>
            <a:r>
              <a:rPr lang="en-US" sz="8000" b="1" spc="5" dirty="0">
                <a:solidFill>
                  <a:srgbClr val="000099"/>
                </a:solidFill>
                <a:latin typeface="Times New Roman" panose="02020603050405020304" pitchFamily="18" charset="0"/>
                <a:cs typeface="Times New Roman" panose="02020603050405020304" pitchFamily="18" charset="0"/>
              </a:rPr>
              <a:t>state</a:t>
            </a:r>
            <a:r>
              <a:rPr lang="en-US" sz="8000" spc="5" dirty="0">
                <a:solidFill>
                  <a:srgbClr val="000099"/>
                </a:solidFill>
                <a:latin typeface="Times New Roman" panose="02020603050405020304" pitchFamily="18" charset="0"/>
                <a:cs typeface="Times New Roman" panose="02020603050405020304" pitchFamily="18" charset="0"/>
              </a:rPr>
              <a:t>. </a:t>
            </a:r>
            <a:r>
              <a:rPr lang="en-US" sz="8000" spc="-15" dirty="0">
                <a:solidFill>
                  <a:srgbClr val="000099"/>
                </a:solidFill>
                <a:latin typeface="Times New Roman" panose="02020603050405020304" pitchFamily="18" charset="0"/>
                <a:cs typeface="Times New Roman" panose="02020603050405020304" pitchFamily="18" charset="0"/>
              </a:rPr>
              <a:t>It </a:t>
            </a:r>
            <a:r>
              <a:rPr lang="en-US" sz="8000" spc="-10" dirty="0">
                <a:solidFill>
                  <a:srgbClr val="000099"/>
                </a:solidFill>
                <a:latin typeface="Times New Roman" panose="02020603050405020304" pitchFamily="18" charset="0"/>
                <a:cs typeface="Times New Roman" panose="02020603050405020304" pitchFamily="18" charset="0"/>
              </a:rPr>
              <a:t>only </a:t>
            </a:r>
            <a:r>
              <a:rPr lang="en-US" sz="8000" spc="-5" dirty="0">
                <a:solidFill>
                  <a:srgbClr val="000099"/>
                </a:solidFill>
                <a:latin typeface="Times New Roman" panose="02020603050405020304" pitchFamily="18" charset="0"/>
                <a:cs typeface="Times New Roman" panose="02020603050405020304" pitchFamily="18" charset="0"/>
              </a:rPr>
              <a:t>checks </a:t>
            </a:r>
            <a:r>
              <a:rPr lang="en-US" sz="8000" spc="-10" dirty="0">
                <a:solidFill>
                  <a:srgbClr val="000099"/>
                </a:solidFill>
                <a:latin typeface="Times New Roman" panose="02020603050405020304" pitchFamily="18" charset="0"/>
                <a:cs typeface="Times New Roman" panose="02020603050405020304" pitchFamily="18" charset="0"/>
              </a:rPr>
              <a:t>it's one  </a:t>
            </a:r>
            <a:r>
              <a:rPr lang="en-US" sz="8000" spc="-5" dirty="0">
                <a:solidFill>
                  <a:srgbClr val="000099"/>
                </a:solidFill>
                <a:latin typeface="Times New Roman" panose="02020603050405020304" pitchFamily="18" charset="0"/>
                <a:cs typeface="Times New Roman" panose="02020603050405020304" pitchFamily="18" charset="0"/>
              </a:rPr>
              <a:t>successor </a:t>
            </a:r>
            <a:r>
              <a:rPr lang="en-US" sz="8000" dirty="0">
                <a:solidFill>
                  <a:srgbClr val="000099"/>
                </a:solidFill>
                <a:latin typeface="Times New Roman" panose="02020603050405020304" pitchFamily="18" charset="0"/>
                <a:cs typeface="Times New Roman" panose="02020603050405020304" pitchFamily="18" charset="0"/>
              </a:rPr>
              <a:t>state, </a:t>
            </a:r>
            <a:r>
              <a:rPr lang="en-US" sz="8000" spc="-5" dirty="0">
                <a:solidFill>
                  <a:srgbClr val="000099"/>
                </a:solidFill>
                <a:latin typeface="Times New Roman" panose="02020603050405020304" pitchFamily="18" charset="0"/>
                <a:cs typeface="Times New Roman" panose="02020603050405020304" pitchFamily="18" charset="0"/>
              </a:rPr>
              <a:t>and if it finds better than the current </a:t>
            </a:r>
            <a:r>
              <a:rPr lang="en-US" sz="8000" dirty="0">
                <a:solidFill>
                  <a:srgbClr val="000099"/>
                </a:solidFill>
                <a:latin typeface="Times New Roman" panose="02020603050405020304" pitchFamily="18" charset="0"/>
                <a:cs typeface="Times New Roman" panose="02020603050405020304" pitchFamily="18" charset="0"/>
              </a:rPr>
              <a:t>state, </a:t>
            </a:r>
            <a:r>
              <a:rPr lang="en-US" sz="8000" spc="-5" dirty="0">
                <a:solidFill>
                  <a:srgbClr val="000099"/>
                </a:solidFill>
                <a:latin typeface="Times New Roman" panose="02020603050405020304" pitchFamily="18" charset="0"/>
                <a:cs typeface="Times New Roman" panose="02020603050405020304" pitchFamily="18" charset="0"/>
              </a:rPr>
              <a:t>then move else </a:t>
            </a:r>
            <a:r>
              <a:rPr lang="en-US" sz="8000" dirty="0">
                <a:solidFill>
                  <a:srgbClr val="000099"/>
                </a:solidFill>
                <a:latin typeface="Times New Roman" panose="02020603050405020304" pitchFamily="18" charset="0"/>
                <a:cs typeface="Times New Roman" panose="02020603050405020304" pitchFamily="18" charset="0"/>
              </a:rPr>
              <a:t>be </a:t>
            </a:r>
            <a:r>
              <a:rPr lang="en-US" sz="8000" spc="-5" dirty="0">
                <a:solidFill>
                  <a:srgbClr val="000099"/>
                </a:solidFill>
                <a:latin typeface="Times New Roman" panose="02020603050405020304" pitchFamily="18" charset="0"/>
                <a:cs typeface="Times New Roman" panose="02020603050405020304" pitchFamily="18" charset="0"/>
              </a:rPr>
              <a:t>in the  </a:t>
            </a:r>
            <a:r>
              <a:rPr lang="en-US" sz="8000" dirty="0">
                <a:solidFill>
                  <a:srgbClr val="000099"/>
                </a:solidFill>
                <a:latin typeface="Times New Roman" panose="02020603050405020304" pitchFamily="18" charset="0"/>
                <a:cs typeface="Times New Roman" panose="02020603050405020304" pitchFamily="18" charset="0"/>
              </a:rPr>
              <a:t>same </a:t>
            </a:r>
            <a:r>
              <a:rPr lang="en-US" sz="8000" spc="-5" dirty="0">
                <a:solidFill>
                  <a:srgbClr val="000099"/>
                </a:solidFill>
                <a:latin typeface="Times New Roman" panose="02020603050405020304" pitchFamily="18" charset="0"/>
                <a:cs typeface="Times New Roman" panose="02020603050405020304" pitchFamily="18" charset="0"/>
              </a:rPr>
              <a:t>state. This algorithm has the following</a:t>
            </a:r>
            <a:r>
              <a:rPr lang="en-US" sz="8000" spc="30" dirty="0">
                <a:solidFill>
                  <a:srgbClr val="000099"/>
                </a:solidFill>
                <a:latin typeface="Times New Roman" panose="02020603050405020304" pitchFamily="18" charset="0"/>
                <a:cs typeface="Times New Roman" panose="02020603050405020304" pitchFamily="18" charset="0"/>
              </a:rPr>
              <a:t> </a:t>
            </a:r>
            <a:r>
              <a:rPr lang="en-US" sz="8000" dirty="0">
                <a:solidFill>
                  <a:srgbClr val="000099"/>
                </a:solidFill>
                <a:latin typeface="Times New Roman" panose="02020603050405020304" pitchFamily="18" charset="0"/>
                <a:cs typeface="Times New Roman" panose="02020603050405020304" pitchFamily="18" charset="0"/>
              </a:rPr>
              <a:t>features:</a:t>
            </a:r>
          </a:p>
          <a:p>
            <a:pPr marL="583565" lvl="1" indent="-342900" algn="just">
              <a:lnSpc>
                <a:spcPct val="100000"/>
              </a:lnSpc>
              <a:tabLst>
                <a:tab pos="469900" algn="l"/>
                <a:tab pos="470534" algn="l"/>
              </a:tabLst>
            </a:pPr>
            <a:r>
              <a:rPr lang="en-US" sz="8000" spc="-5" dirty="0">
                <a:solidFill>
                  <a:srgbClr val="000099"/>
                </a:solidFill>
                <a:latin typeface="Times New Roman" panose="02020603050405020304" pitchFamily="18" charset="0"/>
                <a:cs typeface="Times New Roman" panose="02020603050405020304" pitchFamily="18" charset="0"/>
              </a:rPr>
              <a:t>Less time</a:t>
            </a:r>
            <a:r>
              <a:rPr lang="en-US" sz="8000" dirty="0">
                <a:solidFill>
                  <a:srgbClr val="000099"/>
                </a:solidFill>
                <a:latin typeface="Times New Roman" panose="02020603050405020304" pitchFamily="18" charset="0"/>
                <a:cs typeface="Times New Roman" panose="02020603050405020304" pitchFamily="18" charset="0"/>
              </a:rPr>
              <a:t> </a:t>
            </a:r>
            <a:r>
              <a:rPr lang="en-US" sz="8000" spc="-5" dirty="0">
                <a:solidFill>
                  <a:srgbClr val="000099"/>
                </a:solidFill>
                <a:latin typeface="Times New Roman" panose="02020603050405020304" pitchFamily="18" charset="0"/>
                <a:cs typeface="Times New Roman" panose="02020603050405020304" pitchFamily="18" charset="0"/>
              </a:rPr>
              <a:t>consuming</a:t>
            </a:r>
            <a:endParaRPr lang="en-US" sz="8000" dirty="0">
              <a:solidFill>
                <a:srgbClr val="000099"/>
              </a:solidFill>
              <a:latin typeface="Times New Roman" panose="02020603050405020304" pitchFamily="18" charset="0"/>
              <a:cs typeface="Times New Roman" panose="02020603050405020304" pitchFamily="18" charset="0"/>
            </a:endParaRPr>
          </a:p>
          <a:p>
            <a:pPr marL="583565" lvl="1" indent="-342900" algn="just">
              <a:lnSpc>
                <a:spcPct val="100000"/>
              </a:lnSpc>
              <a:spcBef>
                <a:spcPts val="675"/>
              </a:spcBef>
              <a:tabLst>
                <a:tab pos="469900" algn="l"/>
                <a:tab pos="470534" algn="l"/>
              </a:tabLst>
            </a:pPr>
            <a:r>
              <a:rPr lang="en-US" sz="8000" spc="-5" dirty="0">
                <a:solidFill>
                  <a:srgbClr val="000099"/>
                </a:solidFill>
                <a:latin typeface="Times New Roman" panose="02020603050405020304" pitchFamily="18" charset="0"/>
                <a:cs typeface="Times New Roman" panose="02020603050405020304" pitchFamily="18" charset="0"/>
              </a:rPr>
              <a:t>Less optimal solution and the solution is </a:t>
            </a:r>
            <a:r>
              <a:rPr lang="en-US" sz="8000" spc="-10" dirty="0">
                <a:solidFill>
                  <a:srgbClr val="000099"/>
                </a:solidFill>
                <a:latin typeface="Times New Roman" panose="02020603050405020304" pitchFamily="18" charset="0"/>
                <a:cs typeface="Times New Roman" panose="02020603050405020304" pitchFamily="18" charset="0"/>
              </a:rPr>
              <a:t>not</a:t>
            </a:r>
            <a:r>
              <a:rPr lang="en-US" sz="8000" spc="20" dirty="0">
                <a:solidFill>
                  <a:srgbClr val="000099"/>
                </a:solidFill>
                <a:latin typeface="Times New Roman" panose="02020603050405020304" pitchFamily="18" charset="0"/>
                <a:cs typeface="Times New Roman" panose="02020603050405020304" pitchFamily="18" charset="0"/>
              </a:rPr>
              <a:t> </a:t>
            </a:r>
            <a:r>
              <a:rPr lang="en-US" sz="8000" dirty="0">
                <a:solidFill>
                  <a:srgbClr val="000099"/>
                </a:solidFill>
                <a:latin typeface="Times New Roman" panose="02020603050405020304" pitchFamily="18" charset="0"/>
                <a:cs typeface="Times New Roman" panose="02020603050405020304" pitchFamily="18" charset="0"/>
              </a:rPr>
              <a:t>guaranteed</a:t>
            </a:r>
          </a:p>
          <a:p>
            <a:pPr>
              <a:lnSpc>
                <a:spcPct val="100000"/>
              </a:lnSpc>
              <a:spcBef>
                <a:spcPts val="5"/>
              </a:spcBef>
            </a:pPr>
            <a:endParaRPr lang="en-US" sz="8000" spc="-5" dirty="0">
              <a:solidFill>
                <a:srgbClr val="2713B9"/>
              </a:solidFill>
              <a:latin typeface="Times New Roman" panose="02020603050405020304" pitchFamily="18" charset="0"/>
              <a:cs typeface="Times New Roman" panose="02020603050405020304" pitchFamily="18" charset="0"/>
            </a:endParaRPr>
          </a:p>
          <a:p>
            <a:pPr marL="240665" indent="0">
              <a:lnSpc>
                <a:spcPct val="100000"/>
              </a:lnSpc>
              <a:spcBef>
                <a:spcPts val="675"/>
              </a:spcBef>
              <a:buNone/>
              <a:tabLst>
                <a:tab pos="469900" algn="l"/>
                <a:tab pos="470534" algn="l"/>
              </a:tabLst>
            </a:pPr>
            <a:endParaRPr lang="en-US" sz="8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94197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259" y="0"/>
            <a:ext cx="9507070" cy="6858000"/>
          </a:xfrm>
        </p:spPr>
        <p:txBody>
          <a:bodyPr>
            <a:normAutofit fontScale="92500" lnSpcReduction="20000"/>
          </a:bodyPr>
          <a:lstStyle/>
          <a:p>
            <a:pPr marL="0" indent="0" algn="just">
              <a:lnSpc>
                <a:spcPct val="100000"/>
              </a:lnSpc>
              <a:spcBef>
                <a:spcPts val="5"/>
              </a:spcBef>
              <a:buNone/>
            </a:pPr>
            <a:r>
              <a:rPr lang="en-US" sz="3200" spc="-5" dirty="0">
                <a:solidFill>
                  <a:srgbClr val="FF2121"/>
                </a:solidFill>
                <a:latin typeface="Times New Roman" panose="02020603050405020304" pitchFamily="18" charset="0"/>
                <a:cs typeface="Times New Roman" panose="02020603050405020304" pitchFamily="18" charset="0"/>
              </a:rPr>
              <a:t>Algorithm for </a:t>
            </a:r>
            <a:r>
              <a:rPr lang="en-US" sz="3200" dirty="0">
                <a:solidFill>
                  <a:srgbClr val="FF2121"/>
                </a:solidFill>
                <a:latin typeface="Times New Roman" panose="02020603050405020304" pitchFamily="18" charset="0"/>
                <a:cs typeface="Times New Roman" panose="02020603050405020304" pitchFamily="18" charset="0"/>
              </a:rPr>
              <a:t>Simple </a:t>
            </a:r>
            <a:r>
              <a:rPr lang="en-US" sz="3200" spc="5" dirty="0">
                <a:solidFill>
                  <a:srgbClr val="FF2121"/>
                </a:solidFill>
                <a:latin typeface="Times New Roman" panose="02020603050405020304" pitchFamily="18" charset="0"/>
                <a:cs typeface="Times New Roman" panose="02020603050405020304" pitchFamily="18" charset="0"/>
              </a:rPr>
              <a:t>Hill</a:t>
            </a:r>
            <a:r>
              <a:rPr lang="en-US" sz="3200" spc="-50" dirty="0">
                <a:solidFill>
                  <a:srgbClr val="FF2121"/>
                </a:solidFill>
                <a:latin typeface="Times New Roman" panose="02020603050405020304" pitchFamily="18" charset="0"/>
                <a:cs typeface="Times New Roman" panose="02020603050405020304" pitchFamily="18" charset="0"/>
              </a:rPr>
              <a:t> </a:t>
            </a:r>
            <a:r>
              <a:rPr lang="en-US" sz="3200" dirty="0">
                <a:solidFill>
                  <a:srgbClr val="FF2121"/>
                </a:solidFill>
                <a:latin typeface="Times New Roman" panose="02020603050405020304" pitchFamily="18" charset="0"/>
                <a:cs typeface="Times New Roman" panose="02020603050405020304" pitchFamily="18" charset="0"/>
              </a:rPr>
              <a:t>Climbing:</a:t>
            </a:r>
          </a:p>
          <a:p>
            <a:pPr marL="240665" lvl="1" indent="0" algn="just">
              <a:lnSpc>
                <a:spcPct val="100000"/>
              </a:lnSpc>
              <a:buNone/>
              <a:tabLst>
                <a:tab pos="469900" algn="l"/>
                <a:tab pos="470534" algn="l"/>
              </a:tabLst>
            </a:pPr>
            <a:r>
              <a:rPr lang="en-US" sz="2600" b="1" spc="-5" dirty="0">
                <a:solidFill>
                  <a:srgbClr val="000099"/>
                </a:solidFill>
                <a:latin typeface="Times New Roman" panose="02020603050405020304" pitchFamily="18" charset="0"/>
                <a:cs typeface="Times New Roman" panose="02020603050405020304" pitchFamily="18" charset="0"/>
              </a:rPr>
              <a:t>Step </a:t>
            </a:r>
            <a:r>
              <a:rPr lang="en-US" sz="2600" b="1" spc="-10" dirty="0">
                <a:solidFill>
                  <a:srgbClr val="000099"/>
                </a:solidFill>
                <a:latin typeface="Times New Roman" panose="02020603050405020304" pitchFamily="18" charset="0"/>
                <a:cs typeface="Times New Roman" panose="02020603050405020304" pitchFamily="18" charset="0"/>
              </a:rPr>
              <a:t>1: </a:t>
            </a:r>
            <a:r>
              <a:rPr lang="en-US" sz="2600" spc="-5" dirty="0">
                <a:solidFill>
                  <a:srgbClr val="000099"/>
                </a:solidFill>
                <a:latin typeface="Times New Roman" panose="02020603050405020304" pitchFamily="18" charset="0"/>
                <a:cs typeface="Times New Roman" panose="02020603050405020304" pitchFamily="18" charset="0"/>
              </a:rPr>
              <a:t>Evaluate the initial </a:t>
            </a:r>
            <a:r>
              <a:rPr lang="en-US" sz="2600" dirty="0">
                <a:solidFill>
                  <a:srgbClr val="000099"/>
                </a:solidFill>
                <a:latin typeface="Times New Roman" panose="02020603050405020304" pitchFamily="18" charset="0"/>
                <a:cs typeface="Times New Roman" panose="02020603050405020304" pitchFamily="18" charset="0"/>
              </a:rPr>
              <a:t>state, </a:t>
            </a:r>
            <a:r>
              <a:rPr lang="en-US" sz="2600" spc="-5" dirty="0">
                <a:solidFill>
                  <a:srgbClr val="000099"/>
                </a:solidFill>
                <a:latin typeface="Times New Roman" panose="02020603050405020304" pitchFamily="18" charset="0"/>
                <a:cs typeface="Times New Roman" panose="02020603050405020304" pitchFamily="18" charset="0"/>
              </a:rPr>
              <a:t>if it is goal </a:t>
            </a:r>
            <a:r>
              <a:rPr lang="en-US" sz="2600" dirty="0">
                <a:solidFill>
                  <a:srgbClr val="000099"/>
                </a:solidFill>
                <a:latin typeface="Times New Roman" panose="02020603050405020304" pitchFamily="18" charset="0"/>
                <a:cs typeface="Times New Roman" panose="02020603050405020304" pitchFamily="18" charset="0"/>
              </a:rPr>
              <a:t>state </a:t>
            </a:r>
            <a:r>
              <a:rPr lang="en-US" sz="2600" spc="-5" dirty="0">
                <a:solidFill>
                  <a:srgbClr val="000099"/>
                </a:solidFill>
                <a:latin typeface="Times New Roman" panose="02020603050405020304" pitchFamily="18" charset="0"/>
                <a:cs typeface="Times New Roman" panose="02020603050405020304" pitchFamily="18" charset="0"/>
              </a:rPr>
              <a:t>then return success and</a:t>
            </a:r>
            <a:r>
              <a:rPr lang="en-US" sz="2600" spc="75" dirty="0">
                <a:solidFill>
                  <a:srgbClr val="000099"/>
                </a:solidFill>
                <a:latin typeface="Times New Roman" panose="02020603050405020304" pitchFamily="18" charset="0"/>
                <a:cs typeface="Times New Roman" panose="02020603050405020304" pitchFamily="18" charset="0"/>
              </a:rPr>
              <a:t> </a:t>
            </a:r>
            <a:r>
              <a:rPr lang="en-US" sz="2600" spc="-5" dirty="0">
                <a:solidFill>
                  <a:srgbClr val="000099"/>
                </a:solidFill>
                <a:latin typeface="Times New Roman" panose="02020603050405020304" pitchFamily="18" charset="0"/>
                <a:cs typeface="Times New Roman" panose="02020603050405020304" pitchFamily="18" charset="0"/>
              </a:rPr>
              <a:t>Stop.</a:t>
            </a:r>
            <a:endParaRPr lang="en-US" sz="2600" dirty="0">
              <a:solidFill>
                <a:srgbClr val="000099"/>
              </a:solidFill>
              <a:latin typeface="Times New Roman" panose="02020603050405020304" pitchFamily="18" charset="0"/>
              <a:cs typeface="Times New Roman" panose="02020603050405020304" pitchFamily="18" charset="0"/>
            </a:endParaRPr>
          </a:p>
          <a:p>
            <a:pPr marL="240665" lvl="1" indent="0" algn="just">
              <a:lnSpc>
                <a:spcPct val="100000"/>
              </a:lnSpc>
              <a:spcBef>
                <a:spcPts val="675"/>
              </a:spcBef>
              <a:buNone/>
              <a:tabLst>
                <a:tab pos="469900" algn="l"/>
                <a:tab pos="470534" algn="l"/>
              </a:tabLst>
            </a:pPr>
            <a:r>
              <a:rPr lang="en-US" sz="2600" b="1" spc="-5" dirty="0">
                <a:solidFill>
                  <a:srgbClr val="000099"/>
                </a:solidFill>
                <a:latin typeface="Times New Roman" panose="02020603050405020304" pitchFamily="18" charset="0"/>
                <a:cs typeface="Times New Roman" panose="02020603050405020304" pitchFamily="18" charset="0"/>
              </a:rPr>
              <a:t>Step </a:t>
            </a:r>
            <a:r>
              <a:rPr lang="en-US" sz="2600" b="1" spc="-10" dirty="0">
                <a:solidFill>
                  <a:srgbClr val="000099"/>
                </a:solidFill>
                <a:latin typeface="Times New Roman" panose="02020603050405020304" pitchFamily="18" charset="0"/>
                <a:cs typeface="Times New Roman" panose="02020603050405020304" pitchFamily="18" charset="0"/>
              </a:rPr>
              <a:t>2: </a:t>
            </a:r>
            <a:r>
              <a:rPr lang="en-US" sz="2600" spc="-10" dirty="0">
                <a:solidFill>
                  <a:srgbClr val="000099"/>
                </a:solidFill>
                <a:latin typeface="Times New Roman" panose="02020603050405020304" pitchFamily="18" charset="0"/>
                <a:cs typeface="Times New Roman" panose="02020603050405020304" pitchFamily="18" charset="0"/>
              </a:rPr>
              <a:t>Loop </a:t>
            </a:r>
            <a:r>
              <a:rPr lang="en-US" sz="2600" spc="-5" dirty="0">
                <a:solidFill>
                  <a:srgbClr val="000099"/>
                </a:solidFill>
                <a:latin typeface="Times New Roman" panose="02020603050405020304" pitchFamily="18" charset="0"/>
                <a:cs typeface="Times New Roman" panose="02020603050405020304" pitchFamily="18" charset="0"/>
              </a:rPr>
              <a:t>Until </a:t>
            </a:r>
            <a:r>
              <a:rPr lang="en-US" sz="2600" dirty="0">
                <a:solidFill>
                  <a:srgbClr val="000099"/>
                </a:solidFill>
                <a:latin typeface="Times New Roman" panose="02020603050405020304" pitchFamily="18" charset="0"/>
                <a:cs typeface="Times New Roman" panose="02020603050405020304" pitchFamily="18" charset="0"/>
              </a:rPr>
              <a:t>a </a:t>
            </a:r>
            <a:r>
              <a:rPr lang="en-US" sz="2600" spc="-5" dirty="0">
                <a:solidFill>
                  <a:srgbClr val="000099"/>
                </a:solidFill>
                <a:latin typeface="Times New Roman" panose="02020603050405020304" pitchFamily="18" charset="0"/>
                <a:cs typeface="Times New Roman" panose="02020603050405020304" pitchFamily="18" charset="0"/>
              </a:rPr>
              <a:t>solution is found or there is </a:t>
            </a:r>
            <a:r>
              <a:rPr lang="en-US" sz="2600" spc="5" dirty="0">
                <a:solidFill>
                  <a:srgbClr val="000099"/>
                </a:solidFill>
                <a:latin typeface="Times New Roman" panose="02020603050405020304" pitchFamily="18" charset="0"/>
                <a:cs typeface="Times New Roman" panose="02020603050405020304" pitchFamily="18" charset="0"/>
              </a:rPr>
              <a:t>no </a:t>
            </a:r>
            <a:r>
              <a:rPr lang="en-US" sz="2600" spc="-5" dirty="0">
                <a:solidFill>
                  <a:srgbClr val="000099"/>
                </a:solidFill>
                <a:latin typeface="Times New Roman" panose="02020603050405020304" pitchFamily="18" charset="0"/>
                <a:cs typeface="Times New Roman" panose="02020603050405020304" pitchFamily="18" charset="0"/>
              </a:rPr>
              <a:t>new operator left </a:t>
            </a:r>
            <a:r>
              <a:rPr lang="en-US" sz="2600" dirty="0">
                <a:solidFill>
                  <a:srgbClr val="000099"/>
                </a:solidFill>
                <a:latin typeface="Times New Roman" panose="02020603050405020304" pitchFamily="18" charset="0"/>
                <a:cs typeface="Times New Roman" panose="02020603050405020304" pitchFamily="18" charset="0"/>
              </a:rPr>
              <a:t>to</a:t>
            </a:r>
            <a:r>
              <a:rPr lang="en-US" sz="2600" spc="100" dirty="0">
                <a:solidFill>
                  <a:srgbClr val="000099"/>
                </a:solidFill>
                <a:latin typeface="Times New Roman" panose="02020603050405020304" pitchFamily="18" charset="0"/>
                <a:cs typeface="Times New Roman" panose="02020603050405020304" pitchFamily="18" charset="0"/>
              </a:rPr>
              <a:t> </a:t>
            </a:r>
            <a:r>
              <a:rPr lang="en-US" sz="2600" dirty="0">
                <a:solidFill>
                  <a:srgbClr val="000099"/>
                </a:solidFill>
                <a:latin typeface="Times New Roman" panose="02020603050405020304" pitchFamily="18" charset="0"/>
                <a:cs typeface="Times New Roman" panose="02020603050405020304" pitchFamily="18" charset="0"/>
              </a:rPr>
              <a:t>apply.</a:t>
            </a:r>
          </a:p>
          <a:p>
            <a:pPr marL="240665" lvl="1" indent="0" algn="just">
              <a:lnSpc>
                <a:spcPct val="100000"/>
              </a:lnSpc>
              <a:spcBef>
                <a:spcPts val="675"/>
              </a:spcBef>
              <a:buNone/>
              <a:tabLst>
                <a:tab pos="469900" algn="l"/>
                <a:tab pos="470534" algn="l"/>
              </a:tabLst>
            </a:pPr>
            <a:r>
              <a:rPr lang="en-US" sz="2600" b="1" spc="-5" dirty="0">
                <a:solidFill>
                  <a:srgbClr val="000099"/>
                </a:solidFill>
                <a:latin typeface="Times New Roman" panose="02020603050405020304" pitchFamily="18" charset="0"/>
                <a:cs typeface="Times New Roman" panose="02020603050405020304" pitchFamily="18" charset="0"/>
              </a:rPr>
              <a:t>Step </a:t>
            </a:r>
            <a:r>
              <a:rPr lang="en-US" sz="2600" b="1" spc="-10" dirty="0">
                <a:solidFill>
                  <a:srgbClr val="000099"/>
                </a:solidFill>
                <a:latin typeface="Times New Roman" panose="02020603050405020304" pitchFamily="18" charset="0"/>
                <a:cs typeface="Times New Roman" panose="02020603050405020304" pitchFamily="18" charset="0"/>
              </a:rPr>
              <a:t>3: </a:t>
            </a:r>
            <a:r>
              <a:rPr lang="en-US" sz="2600" spc="-5" dirty="0">
                <a:solidFill>
                  <a:srgbClr val="000099"/>
                </a:solidFill>
                <a:latin typeface="Times New Roman" panose="02020603050405020304" pitchFamily="18" charset="0"/>
                <a:cs typeface="Times New Roman" panose="02020603050405020304" pitchFamily="18" charset="0"/>
              </a:rPr>
              <a:t>Select and apply </a:t>
            </a:r>
            <a:r>
              <a:rPr lang="en-US" sz="2600" dirty="0">
                <a:solidFill>
                  <a:srgbClr val="000099"/>
                </a:solidFill>
                <a:latin typeface="Times New Roman" panose="02020603050405020304" pitchFamily="18" charset="0"/>
                <a:cs typeface="Times New Roman" panose="02020603050405020304" pitchFamily="18" charset="0"/>
              </a:rPr>
              <a:t>an </a:t>
            </a:r>
            <a:r>
              <a:rPr lang="en-US" sz="2600" spc="-5" dirty="0">
                <a:solidFill>
                  <a:srgbClr val="000099"/>
                </a:solidFill>
                <a:latin typeface="Times New Roman" panose="02020603050405020304" pitchFamily="18" charset="0"/>
                <a:cs typeface="Times New Roman" panose="02020603050405020304" pitchFamily="18" charset="0"/>
              </a:rPr>
              <a:t>operator </a:t>
            </a:r>
            <a:r>
              <a:rPr lang="en-US" sz="2600" dirty="0">
                <a:solidFill>
                  <a:srgbClr val="000099"/>
                </a:solidFill>
                <a:latin typeface="Times New Roman" panose="02020603050405020304" pitchFamily="18" charset="0"/>
                <a:cs typeface="Times New Roman" panose="02020603050405020304" pitchFamily="18" charset="0"/>
              </a:rPr>
              <a:t>to </a:t>
            </a:r>
            <a:r>
              <a:rPr lang="en-US" sz="2600" spc="-5" dirty="0">
                <a:solidFill>
                  <a:srgbClr val="000099"/>
                </a:solidFill>
                <a:latin typeface="Times New Roman" panose="02020603050405020304" pitchFamily="18" charset="0"/>
                <a:cs typeface="Times New Roman" panose="02020603050405020304" pitchFamily="18" charset="0"/>
              </a:rPr>
              <a:t>the </a:t>
            </a:r>
            <a:r>
              <a:rPr lang="en-US" sz="2600" dirty="0">
                <a:solidFill>
                  <a:srgbClr val="000099"/>
                </a:solidFill>
                <a:latin typeface="Times New Roman" panose="02020603050405020304" pitchFamily="18" charset="0"/>
                <a:cs typeface="Times New Roman" panose="02020603050405020304" pitchFamily="18" charset="0"/>
              </a:rPr>
              <a:t>current</a:t>
            </a:r>
            <a:r>
              <a:rPr lang="en-US" sz="2600" spc="35" dirty="0">
                <a:solidFill>
                  <a:srgbClr val="000099"/>
                </a:solidFill>
                <a:latin typeface="Times New Roman" panose="02020603050405020304" pitchFamily="18" charset="0"/>
                <a:cs typeface="Times New Roman" panose="02020603050405020304" pitchFamily="18" charset="0"/>
              </a:rPr>
              <a:t> </a:t>
            </a:r>
            <a:r>
              <a:rPr lang="en-US" sz="2600" dirty="0">
                <a:solidFill>
                  <a:srgbClr val="000099"/>
                </a:solidFill>
                <a:latin typeface="Times New Roman" panose="02020603050405020304" pitchFamily="18" charset="0"/>
                <a:cs typeface="Times New Roman" panose="02020603050405020304" pitchFamily="18" charset="0"/>
              </a:rPr>
              <a:t>state.</a:t>
            </a:r>
          </a:p>
          <a:p>
            <a:pPr marL="240665" lvl="1" indent="0" algn="just">
              <a:lnSpc>
                <a:spcPct val="100000"/>
              </a:lnSpc>
              <a:spcBef>
                <a:spcPts val="675"/>
              </a:spcBef>
              <a:buNone/>
              <a:tabLst>
                <a:tab pos="469900" algn="l"/>
                <a:tab pos="470534" algn="l"/>
              </a:tabLst>
            </a:pPr>
            <a:r>
              <a:rPr lang="en-US" sz="2600" b="1" spc="-5" dirty="0">
                <a:solidFill>
                  <a:srgbClr val="000099"/>
                </a:solidFill>
                <a:latin typeface="Times New Roman" panose="02020603050405020304" pitchFamily="18" charset="0"/>
                <a:cs typeface="Times New Roman" panose="02020603050405020304" pitchFamily="18" charset="0"/>
              </a:rPr>
              <a:t>Step </a:t>
            </a:r>
            <a:r>
              <a:rPr lang="en-US" sz="2600" b="1" spc="-10" dirty="0">
                <a:solidFill>
                  <a:srgbClr val="000099"/>
                </a:solidFill>
                <a:latin typeface="Times New Roman" panose="02020603050405020304" pitchFamily="18" charset="0"/>
                <a:cs typeface="Times New Roman" panose="02020603050405020304" pitchFamily="18" charset="0"/>
              </a:rPr>
              <a:t>4: </a:t>
            </a:r>
            <a:r>
              <a:rPr lang="en-US" sz="2600" spc="-5" dirty="0">
                <a:solidFill>
                  <a:srgbClr val="000099"/>
                </a:solidFill>
                <a:latin typeface="Times New Roman" panose="02020603050405020304" pitchFamily="18" charset="0"/>
                <a:cs typeface="Times New Roman" panose="02020603050405020304" pitchFamily="18" charset="0"/>
              </a:rPr>
              <a:t>Check new</a:t>
            </a:r>
            <a:r>
              <a:rPr lang="en-US" sz="2600" spc="40" dirty="0">
                <a:solidFill>
                  <a:srgbClr val="000099"/>
                </a:solidFill>
                <a:latin typeface="Times New Roman" panose="02020603050405020304" pitchFamily="18" charset="0"/>
                <a:cs typeface="Times New Roman" panose="02020603050405020304" pitchFamily="18" charset="0"/>
              </a:rPr>
              <a:t> </a:t>
            </a:r>
            <a:r>
              <a:rPr lang="en-US" sz="2600" dirty="0">
                <a:solidFill>
                  <a:srgbClr val="000099"/>
                </a:solidFill>
                <a:latin typeface="Times New Roman" panose="02020603050405020304" pitchFamily="18" charset="0"/>
                <a:cs typeface="Times New Roman" panose="02020603050405020304" pitchFamily="18" charset="0"/>
              </a:rPr>
              <a:t>state:</a:t>
            </a:r>
          </a:p>
          <a:p>
            <a:pPr marL="927100" lvl="2" indent="-229235" algn="just">
              <a:lnSpc>
                <a:spcPct val="100000"/>
              </a:lnSpc>
              <a:spcBef>
                <a:spcPts val="675"/>
              </a:spcBef>
              <a:buAutoNum type="alphaLcPeriod"/>
              <a:tabLst>
                <a:tab pos="927735" algn="l"/>
              </a:tabLst>
            </a:pPr>
            <a:r>
              <a:rPr lang="en-US" sz="2600" dirty="0">
                <a:solidFill>
                  <a:srgbClr val="000099"/>
                </a:solidFill>
                <a:latin typeface="Times New Roman" panose="02020603050405020304" pitchFamily="18" charset="0"/>
                <a:cs typeface="Times New Roman" panose="02020603050405020304" pitchFamily="18" charset="0"/>
              </a:rPr>
              <a:t>If </a:t>
            </a:r>
            <a:r>
              <a:rPr lang="en-US" sz="2600" spc="-5" dirty="0">
                <a:solidFill>
                  <a:srgbClr val="000099"/>
                </a:solidFill>
                <a:latin typeface="Times New Roman" panose="02020603050405020304" pitchFamily="18" charset="0"/>
                <a:cs typeface="Times New Roman" panose="02020603050405020304" pitchFamily="18" charset="0"/>
              </a:rPr>
              <a:t>it is goal </a:t>
            </a:r>
            <a:r>
              <a:rPr lang="en-US" sz="2600" dirty="0">
                <a:solidFill>
                  <a:srgbClr val="000099"/>
                </a:solidFill>
                <a:latin typeface="Times New Roman" panose="02020603050405020304" pitchFamily="18" charset="0"/>
                <a:cs typeface="Times New Roman" panose="02020603050405020304" pitchFamily="18" charset="0"/>
              </a:rPr>
              <a:t>state, </a:t>
            </a:r>
            <a:r>
              <a:rPr lang="en-US" sz="2600" spc="-5" dirty="0">
                <a:solidFill>
                  <a:srgbClr val="000099"/>
                </a:solidFill>
                <a:latin typeface="Times New Roman" panose="02020603050405020304" pitchFamily="18" charset="0"/>
                <a:cs typeface="Times New Roman" panose="02020603050405020304" pitchFamily="18" charset="0"/>
              </a:rPr>
              <a:t>then return success and quit.</a:t>
            </a:r>
            <a:endParaRPr lang="en-US" sz="2600" dirty="0">
              <a:solidFill>
                <a:srgbClr val="000099"/>
              </a:solidFill>
              <a:latin typeface="Times New Roman" panose="02020603050405020304" pitchFamily="18" charset="0"/>
              <a:cs typeface="Times New Roman" panose="02020603050405020304" pitchFamily="18" charset="0"/>
            </a:endParaRPr>
          </a:p>
          <a:p>
            <a:pPr marL="927100" marR="5080" lvl="2" algn="just">
              <a:lnSpc>
                <a:spcPct val="131300"/>
              </a:lnSpc>
              <a:spcBef>
                <a:spcPts val="300"/>
              </a:spcBef>
              <a:buAutoNum type="alphaLcPeriod"/>
              <a:tabLst>
                <a:tab pos="927735" algn="l"/>
              </a:tabLst>
            </a:pPr>
            <a:r>
              <a:rPr lang="en-US" sz="2600" spc="-5" dirty="0">
                <a:solidFill>
                  <a:srgbClr val="000099"/>
                </a:solidFill>
                <a:latin typeface="Times New Roman" panose="02020603050405020304" pitchFamily="18" charset="0"/>
                <a:cs typeface="Times New Roman" panose="02020603050405020304" pitchFamily="18" charset="0"/>
              </a:rPr>
              <a:t>Else if it is </a:t>
            </a:r>
            <a:r>
              <a:rPr lang="en-US" sz="2600" dirty="0">
                <a:solidFill>
                  <a:srgbClr val="000099"/>
                </a:solidFill>
                <a:latin typeface="Times New Roman" panose="02020603050405020304" pitchFamily="18" charset="0"/>
                <a:cs typeface="Times New Roman" panose="02020603050405020304" pitchFamily="18" charset="0"/>
              </a:rPr>
              <a:t>better </a:t>
            </a:r>
            <a:r>
              <a:rPr lang="en-US" sz="2600" spc="-5" dirty="0">
                <a:solidFill>
                  <a:srgbClr val="000099"/>
                </a:solidFill>
                <a:latin typeface="Times New Roman" panose="02020603050405020304" pitchFamily="18" charset="0"/>
                <a:cs typeface="Times New Roman" panose="02020603050405020304" pitchFamily="18" charset="0"/>
              </a:rPr>
              <a:t>than the current </a:t>
            </a:r>
            <a:r>
              <a:rPr lang="en-US" sz="2600" dirty="0">
                <a:solidFill>
                  <a:srgbClr val="000099"/>
                </a:solidFill>
                <a:latin typeface="Times New Roman" panose="02020603050405020304" pitchFamily="18" charset="0"/>
                <a:cs typeface="Times New Roman" panose="02020603050405020304" pitchFamily="18" charset="0"/>
              </a:rPr>
              <a:t>state </a:t>
            </a:r>
            <a:r>
              <a:rPr lang="en-US" sz="2600" spc="-5" dirty="0">
                <a:solidFill>
                  <a:srgbClr val="000099"/>
                </a:solidFill>
                <a:latin typeface="Times New Roman" panose="02020603050405020304" pitchFamily="18" charset="0"/>
                <a:cs typeface="Times New Roman" panose="02020603050405020304" pitchFamily="18" charset="0"/>
              </a:rPr>
              <a:t>then assign new </a:t>
            </a:r>
            <a:r>
              <a:rPr lang="en-US" sz="2600" dirty="0">
                <a:solidFill>
                  <a:srgbClr val="000099"/>
                </a:solidFill>
                <a:latin typeface="Times New Roman" panose="02020603050405020304" pitchFamily="18" charset="0"/>
                <a:cs typeface="Times New Roman" panose="02020603050405020304" pitchFamily="18" charset="0"/>
              </a:rPr>
              <a:t>state as a </a:t>
            </a:r>
            <a:r>
              <a:rPr lang="en-US" sz="2600" spc="-5" dirty="0">
                <a:solidFill>
                  <a:srgbClr val="000099"/>
                </a:solidFill>
                <a:latin typeface="Times New Roman" panose="02020603050405020304" pitchFamily="18" charset="0"/>
                <a:cs typeface="Times New Roman" panose="02020603050405020304" pitchFamily="18" charset="0"/>
              </a:rPr>
              <a:t>current  </a:t>
            </a:r>
            <a:r>
              <a:rPr lang="en-US" sz="2600" dirty="0">
                <a:solidFill>
                  <a:srgbClr val="000099"/>
                </a:solidFill>
                <a:latin typeface="Times New Roman" panose="02020603050405020304" pitchFamily="18" charset="0"/>
                <a:cs typeface="Times New Roman" panose="02020603050405020304" pitchFamily="18" charset="0"/>
              </a:rPr>
              <a:t>state.</a:t>
            </a:r>
          </a:p>
          <a:p>
            <a:pPr marL="927100" lvl="2" indent="-229235" algn="just">
              <a:lnSpc>
                <a:spcPct val="100000"/>
              </a:lnSpc>
              <a:spcBef>
                <a:spcPts val="675"/>
              </a:spcBef>
              <a:buAutoNum type="alphaLcPeriod"/>
              <a:tabLst>
                <a:tab pos="927735" algn="l"/>
              </a:tabLst>
            </a:pPr>
            <a:r>
              <a:rPr lang="en-US" sz="2600" spc="-5" dirty="0">
                <a:solidFill>
                  <a:srgbClr val="000099"/>
                </a:solidFill>
                <a:latin typeface="Times New Roman" panose="02020603050405020304" pitchFamily="18" charset="0"/>
                <a:cs typeface="Times New Roman" panose="02020603050405020304" pitchFamily="18" charset="0"/>
              </a:rPr>
              <a:t>Else if </a:t>
            </a:r>
            <a:r>
              <a:rPr lang="en-US" sz="2600" spc="-10" dirty="0">
                <a:solidFill>
                  <a:srgbClr val="000099"/>
                </a:solidFill>
                <a:latin typeface="Times New Roman" panose="02020603050405020304" pitchFamily="18" charset="0"/>
                <a:cs typeface="Times New Roman" panose="02020603050405020304" pitchFamily="18" charset="0"/>
              </a:rPr>
              <a:t>not </a:t>
            </a:r>
            <a:r>
              <a:rPr lang="en-US" sz="2600" dirty="0">
                <a:solidFill>
                  <a:srgbClr val="000099"/>
                </a:solidFill>
                <a:latin typeface="Times New Roman" panose="02020603050405020304" pitchFamily="18" charset="0"/>
                <a:cs typeface="Times New Roman" panose="02020603050405020304" pitchFamily="18" charset="0"/>
              </a:rPr>
              <a:t>better </a:t>
            </a:r>
            <a:r>
              <a:rPr lang="en-US" sz="2600" spc="-5" dirty="0">
                <a:solidFill>
                  <a:srgbClr val="000099"/>
                </a:solidFill>
                <a:latin typeface="Times New Roman" panose="02020603050405020304" pitchFamily="18" charset="0"/>
                <a:cs typeface="Times New Roman" panose="02020603050405020304" pitchFamily="18" charset="0"/>
              </a:rPr>
              <a:t>than the current </a:t>
            </a:r>
            <a:r>
              <a:rPr lang="en-US" sz="2600" dirty="0">
                <a:solidFill>
                  <a:srgbClr val="000099"/>
                </a:solidFill>
                <a:latin typeface="Times New Roman" panose="02020603050405020304" pitchFamily="18" charset="0"/>
                <a:cs typeface="Times New Roman" panose="02020603050405020304" pitchFamily="18" charset="0"/>
              </a:rPr>
              <a:t>state, </a:t>
            </a:r>
            <a:r>
              <a:rPr lang="en-US" sz="2600" spc="-5" dirty="0">
                <a:solidFill>
                  <a:srgbClr val="000099"/>
                </a:solidFill>
                <a:latin typeface="Times New Roman" panose="02020603050405020304" pitchFamily="18" charset="0"/>
                <a:cs typeface="Times New Roman" panose="02020603050405020304" pitchFamily="18" charset="0"/>
              </a:rPr>
              <a:t>then return </a:t>
            </a:r>
            <a:r>
              <a:rPr lang="en-US" sz="2600" dirty="0">
                <a:solidFill>
                  <a:srgbClr val="000099"/>
                </a:solidFill>
                <a:latin typeface="Times New Roman" panose="02020603050405020304" pitchFamily="18" charset="0"/>
                <a:cs typeface="Times New Roman" panose="02020603050405020304" pitchFamily="18" charset="0"/>
              </a:rPr>
              <a:t>to</a:t>
            </a:r>
            <a:r>
              <a:rPr lang="en-US" sz="2600" spc="15" dirty="0">
                <a:solidFill>
                  <a:srgbClr val="000099"/>
                </a:solidFill>
                <a:latin typeface="Times New Roman" panose="02020603050405020304" pitchFamily="18" charset="0"/>
                <a:cs typeface="Times New Roman" panose="02020603050405020304" pitchFamily="18" charset="0"/>
              </a:rPr>
              <a:t> </a:t>
            </a:r>
            <a:r>
              <a:rPr lang="en-US" sz="2600" spc="-5" dirty="0">
                <a:solidFill>
                  <a:srgbClr val="000099"/>
                </a:solidFill>
                <a:latin typeface="Times New Roman" panose="02020603050405020304" pitchFamily="18" charset="0"/>
                <a:cs typeface="Times New Roman" panose="02020603050405020304" pitchFamily="18" charset="0"/>
              </a:rPr>
              <a:t>step2.</a:t>
            </a:r>
            <a:endParaRPr lang="en-US" sz="2600" dirty="0">
              <a:solidFill>
                <a:srgbClr val="000099"/>
              </a:solidFill>
              <a:latin typeface="Times New Roman" panose="02020603050405020304" pitchFamily="18" charset="0"/>
              <a:cs typeface="Times New Roman" panose="02020603050405020304" pitchFamily="18" charset="0"/>
            </a:endParaRPr>
          </a:p>
          <a:p>
            <a:pPr marL="240665" lvl="1" indent="0" algn="just">
              <a:lnSpc>
                <a:spcPct val="100000"/>
              </a:lnSpc>
              <a:spcBef>
                <a:spcPts val="675"/>
              </a:spcBef>
              <a:buNone/>
              <a:tabLst>
                <a:tab pos="469900" algn="l"/>
                <a:tab pos="470534" algn="l"/>
              </a:tabLst>
            </a:pPr>
            <a:r>
              <a:rPr lang="en-US" sz="2600" b="1" spc="-5" dirty="0">
                <a:solidFill>
                  <a:srgbClr val="000099"/>
                </a:solidFill>
                <a:latin typeface="Times New Roman" panose="02020603050405020304" pitchFamily="18" charset="0"/>
                <a:cs typeface="Times New Roman" panose="02020603050405020304" pitchFamily="18" charset="0"/>
              </a:rPr>
              <a:t>Step </a:t>
            </a:r>
            <a:r>
              <a:rPr lang="en-US" sz="2600" b="1" spc="-10" dirty="0">
                <a:solidFill>
                  <a:srgbClr val="000099"/>
                </a:solidFill>
                <a:latin typeface="Times New Roman" panose="02020603050405020304" pitchFamily="18" charset="0"/>
                <a:cs typeface="Times New Roman" panose="02020603050405020304" pitchFamily="18" charset="0"/>
              </a:rPr>
              <a:t>5:</a:t>
            </a:r>
            <a:r>
              <a:rPr lang="en-US" sz="2600" b="1" spc="15" dirty="0">
                <a:solidFill>
                  <a:srgbClr val="000099"/>
                </a:solidFill>
                <a:latin typeface="Times New Roman" panose="02020603050405020304" pitchFamily="18" charset="0"/>
                <a:cs typeface="Times New Roman" panose="02020603050405020304" pitchFamily="18" charset="0"/>
              </a:rPr>
              <a:t> </a:t>
            </a:r>
            <a:r>
              <a:rPr lang="en-US" sz="2600" spc="-5" dirty="0">
                <a:solidFill>
                  <a:srgbClr val="000099"/>
                </a:solidFill>
                <a:latin typeface="Times New Roman" panose="02020603050405020304" pitchFamily="18" charset="0"/>
                <a:cs typeface="Times New Roman" panose="02020603050405020304" pitchFamily="18" charset="0"/>
              </a:rPr>
              <a:t>Exit.</a:t>
            </a:r>
            <a:endParaRPr lang="en-US" sz="2600" dirty="0">
              <a:solidFill>
                <a:srgbClr val="000099"/>
              </a:solidFill>
              <a:latin typeface="Times New Roman" panose="02020603050405020304" pitchFamily="18" charset="0"/>
              <a:cs typeface="Times New Roman" panose="02020603050405020304" pitchFamily="18" charset="0"/>
            </a:endParaRPr>
          </a:p>
          <a:p>
            <a:pPr marL="240665">
              <a:lnSpc>
                <a:spcPct val="100000"/>
              </a:lnSpc>
              <a:buClr>
                <a:srgbClr val="600A4A"/>
              </a:buClr>
              <a:buFont typeface="Arial"/>
              <a:buAutoNum type="arabicPeriod" startAt="2"/>
              <a:tabLst>
                <a:tab pos="241300" algn="l"/>
              </a:tabLst>
            </a:pPr>
            <a:r>
              <a:rPr lang="en-US" sz="3800" spc="-5" dirty="0">
                <a:solidFill>
                  <a:srgbClr val="FF2121"/>
                </a:solidFill>
                <a:latin typeface="Times New Roman" panose="02020603050405020304" pitchFamily="18" charset="0"/>
                <a:cs typeface="Times New Roman" panose="02020603050405020304" pitchFamily="18" charset="0"/>
              </a:rPr>
              <a:t>Steepest-Ascent hill</a:t>
            </a:r>
            <a:r>
              <a:rPr lang="en-US" sz="3800" spc="-20" dirty="0">
                <a:solidFill>
                  <a:srgbClr val="FF2121"/>
                </a:solidFill>
                <a:latin typeface="Times New Roman" panose="02020603050405020304" pitchFamily="18" charset="0"/>
                <a:cs typeface="Times New Roman" panose="02020603050405020304" pitchFamily="18" charset="0"/>
              </a:rPr>
              <a:t> </a:t>
            </a:r>
            <a:r>
              <a:rPr lang="en-US" sz="3800" spc="-5" dirty="0">
                <a:solidFill>
                  <a:srgbClr val="FF2121"/>
                </a:solidFill>
                <a:latin typeface="Times New Roman" panose="02020603050405020304" pitchFamily="18" charset="0"/>
                <a:cs typeface="Times New Roman" panose="02020603050405020304" pitchFamily="18" charset="0"/>
              </a:rPr>
              <a:t>climbing:</a:t>
            </a:r>
            <a:endParaRPr lang="en-US" sz="3800" dirty="0">
              <a:solidFill>
                <a:srgbClr val="FF2121"/>
              </a:solidFill>
              <a:latin typeface="Times New Roman" panose="02020603050405020304" pitchFamily="18" charset="0"/>
              <a:cs typeface="Times New Roman" panose="02020603050405020304" pitchFamily="18" charset="0"/>
            </a:endParaRPr>
          </a:p>
          <a:p>
            <a:pPr marL="0" marR="88265" indent="0" algn="just">
              <a:lnSpc>
                <a:spcPct val="101400"/>
              </a:lnSpc>
              <a:spcBef>
                <a:spcPts val="1410"/>
              </a:spcBef>
              <a:buNone/>
            </a:pPr>
            <a:r>
              <a:rPr lang="en-US" sz="2600" spc="-5" dirty="0">
                <a:solidFill>
                  <a:srgbClr val="2713B9"/>
                </a:solidFill>
                <a:latin typeface="Times New Roman" panose="02020603050405020304" pitchFamily="18" charset="0"/>
                <a:cs typeface="Times New Roman" panose="02020603050405020304" pitchFamily="18" charset="0"/>
              </a:rPr>
              <a:t>The steepest-Ascent algorithm is </a:t>
            </a:r>
            <a:r>
              <a:rPr lang="en-US" sz="2600" dirty="0">
                <a:solidFill>
                  <a:srgbClr val="2713B9"/>
                </a:solidFill>
                <a:latin typeface="Times New Roman" panose="02020603050405020304" pitchFamily="18" charset="0"/>
                <a:cs typeface="Times New Roman" panose="02020603050405020304" pitchFamily="18" charset="0"/>
              </a:rPr>
              <a:t>a </a:t>
            </a:r>
            <a:r>
              <a:rPr lang="en-US" sz="2600" spc="-5" dirty="0">
                <a:solidFill>
                  <a:srgbClr val="2713B9"/>
                </a:solidFill>
                <a:latin typeface="Times New Roman" panose="02020603050405020304" pitchFamily="18" charset="0"/>
                <a:cs typeface="Times New Roman" panose="02020603050405020304" pitchFamily="18" charset="0"/>
              </a:rPr>
              <a:t>variation of simple hill climbing algorithm. This  algorithm examines </a:t>
            </a:r>
            <a:r>
              <a:rPr lang="en-US" sz="2600" dirty="0">
                <a:solidFill>
                  <a:srgbClr val="2713B9"/>
                </a:solidFill>
                <a:latin typeface="Times New Roman" panose="02020603050405020304" pitchFamily="18" charset="0"/>
                <a:cs typeface="Times New Roman" panose="02020603050405020304" pitchFamily="18" charset="0"/>
              </a:rPr>
              <a:t>all </a:t>
            </a:r>
            <a:r>
              <a:rPr lang="en-US" sz="2600" spc="-5" dirty="0">
                <a:solidFill>
                  <a:srgbClr val="2713B9"/>
                </a:solidFill>
                <a:latin typeface="Times New Roman" panose="02020603050405020304" pitchFamily="18" charset="0"/>
                <a:cs typeface="Times New Roman" panose="02020603050405020304" pitchFamily="18" charset="0"/>
              </a:rPr>
              <a:t>the neighboring nodes of </a:t>
            </a:r>
            <a:r>
              <a:rPr lang="en-US" sz="2600" spc="5" dirty="0">
                <a:solidFill>
                  <a:srgbClr val="2713B9"/>
                </a:solidFill>
                <a:latin typeface="Times New Roman" panose="02020603050405020304" pitchFamily="18" charset="0"/>
                <a:cs typeface="Times New Roman" panose="02020603050405020304" pitchFamily="18" charset="0"/>
              </a:rPr>
              <a:t>the </a:t>
            </a:r>
            <a:r>
              <a:rPr lang="en-US" sz="2600" spc="-5" dirty="0">
                <a:solidFill>
                  <a:srgbClr val="2713B9"/>
                </a:solidFill>
                <a:latin typeface="Times New Roman" panose="02020603050405020304" pitchFamily="18" charset="0"/>
                <a:cs typeface="Times New Roman" panose="02020603050405020304" pitchFamily="18" charset="0"/>
              </a:rPr>
              <a:t>current </a:t>
            </a:r>
            <a:r>
              <a:rPr lang="en-US" sz="2600" dirty="0">
                <a:solidFill>
                  <a:srgbClr val="2713B9"/>
                </a:solidFill>
                <a:latin typeface="Times New Roman" panose="02020603050405020304" pitchFamily="18" charset="0"/>
                <a:cs typeface="Times New Roman" panose="02020603050405020304" pitchFamily="18" charset="0"/>
              </a:rPr>
              <a:t>state </a:t>
            </a:r>
            <a:r>
              <a:rPr lang="en-US" sz="2600" spc="-5" dirty="0">
                <a:solidFill>
                  <a:srgbClr val="2713B9"/>
                </a:solidFill>
                <a:latin typeface="Times New Roman" panose="02020603050405020304" pitchFamily="18" charset="0"/>
                <a:cs typeface="Times New Roman" panose="02020603050405020304" pitchFamily="18" charset="0"/>
              </a:rPr>
              <a:t>and </a:t>
            </a:r>
            <a:r>
              <a:rPr lang="en-US" sz="2600" dirty="0">
                <a:solidFill>
                  <a:srgbClr val="2713B9"/>
                </a:solidFill>
                <a:latin typeface="Times New Roman" panose="02020603050405020304" pitchFamily="18" charset="0"/>
                <a:cs typeface="Times New Roman" panose="02020603050405020304" pitchFamily="18" charset="0"/>
              </a:rPr>
              <a:t>selects </a:t>
            </a:r>
            <a:r>
              <a:rPr lang="en-US" sz="2600" spc="-10" dirty="0">
                <a:solidFill>
                  <a:srgbClr val="2713B9"/>
                </a:solidFill>
                <a:latin typeface="Times New Roman" panose="02020603050405020304" pitchFamily="18" charset="0"/>
                <a:cs typeface="Times New Roman" panose="02020603050405020304" pitchFamily="18" charset="0"/>
              </a:rPr>
              <a:t>one  </a:t>
            </a:r>
            <a:r>
              <a:rPr lang="en-US" sz="2600" spc="-5" dirty="0">
                <a:solidFill>
                  <a:srgbClr val="2713B9"/>
                </a:solidFill>
                <a:latin typeface="Times New Roman" panose="02020603050405020304" pitchFamily="18" charset="0"/>
                <a:cs typeface="Times New Roman" panose="02020603050405020304" pitchFamily="18" charset="0"/>
              </a:rPr>
              <a:t>neighbor node which is closest </a:t>
            </a:r>
            <a:r>
              <a:rPr lang="en-US" sz="2600" dirty="0">
                <a:solidFill>
                  <a:srgbClr val="2713B9"/>
                </a:solidFill>
                <a:latin typeface="Times New Roman" panose="02020603050405020304" pitchFamily="18" charset="0"/>
                <a:cs typeface="Times New Roman" panose="02020603050405020304" pitchFamily="18" charset="0"/>
              </a:rPr>
              <a:t>to </a:t>
            </a:r>
            <a:r>
              <a:rPr lang="en-US" sz="2600" spc="-5" dirty="0">
                <a:solidFill>
                  <a:srgbClr val="2713B9"/>
                </a:solidFill>
                <a:latin typeface="Times New Roman" panose="02020603050405020304" pitchFamily="18" charset="0"/>
                <a:cs typeface="Times New Roman" panose="02020603050405020304" pitchFamily="18" charset="0"/>
              </a:rPr>
              <a:t>the goal </a:t>
            </a:r>
            <a:r>
              <a:rPr lang="en-US" sz="2600" dirty="0">
                <a:solidFill>
                  <a:srgbClr val="2713B9"/>
                </a:solidFill>
                <a:latin typeface="Times New Roman" panose="02020603050405020304" pitchFamily="18" charset="0"/>
                <a:cs typeface="Times New Roman" panose="02020603050405020304" pitchFamily="18" charset="0"/>
              </a:rPr>
              <a:t>state. </a:t>
            </a:r>
            <a:r>
              <a:rPr lang="en-US" sz="2600" spc="-10" dirty="0">
                <a:solidFill>
                  <a:srgbClr val="2713B9"/>
                </a:solidFill>
                <a:latin typeface="Times New Roman" panose="02020603050405020304" pitchFamily="18" charset="0"/>
                <a:cs typeface="Times New Roman" panose="02020603050405020304" pitchFamily="18" charset="0"/>
              </a:rPr>
              <a:t>This </a:t>
            </a:r>
            <a:r>
              <a:rPr lang="en-US" sz="2600" spc="-5" dirty="0">
                <a:solidFill>
                  <a:srgbClr val="2713B9"/>
                </a:solidFill>
                <a:latin typeface="Times New Roman" panose="02020603050405020304" pitchFamily="18" charset="0"/>
                <a:cs typeface="Times New Roman" panose="02020603050405020304" pitchFamily="18" charset="0"/>
              </a:rPr>
              <a:t>algorithm consumes more </a:t>
            </a:r>
            <a:r>
              <a:rPr lang="en-US" sz="2600" dirty="0">
                <a:solidFill>
                  <a:srgbClr val="2713B9"/>
                </a:solidFill>
                <a:latin typeface="Times New Roman" panose="02020603050405020304" pitchFamily="18" charset="0"/>
                <a:cs typeface="Times New Roman" panose="02020603050405020304" pitchFamily="18" charset="0"/>
              </a:rPr>
              <a:t>time as  </a:t>
            </a:r>
            <a:r>
              <a:rPr lang="en-US" sz="2600" spc="-5" dirty="0">
                <a:solidFill>
                  <a:srgbClr val="2713B9"/>
                </a:solidFill>
                <a:latin typeface="Times New Roman" panose="02020603050405020304" pitchFamily="18" charset="0"/>
                <a:cs typeface="Times New Roman" panose="02020603050405020304" pitchFamily="18" charset="0"/>
              </a:rPr>
              <a:t>it searches for multiple</a:t>
            </a:r>
            <a:r>
              <a:rPr lang="en-US" sz="2600" spc="10" dirty="0">
                <a:solidFill>
                  <a:srgbClr val="2713B9"/>
                </a:solidFill>
                <a:latin typeface="Times New Roman" panose="02020603050405020304" pitchFamily="18" charset="0"/>
                <a:cs typeface="Times New Roman" panose="02020603050405020304" pitchFamily="18" charset="0"/>
              </a:rPr>
              <a:t> </a:t>
            </a:r>
            <a:r>
              <a:rPr lang="en-US" sz="2600" spc="-5" dirty="0">
                <a:solidFill>
                  <a:srgbClr val="2713B9"/>
                </a:solidFill>
                <a:latin typeface="Times New Roman" panose="02020603050405020304" pitchFamily="18" charset="0"/>
                <a:cs typeface="Times New Roman" panose="02020603050405020304" pitchFamily="18" charset="0"/>
              </a:rPr>
              <a:t>neighbors</a:t>
            </a:r>
            <a:endParaRPr lang="en-US" sz="2600" dirty="0">
              <a:solidFill>
                <a:srgbClr val="2713B9"/>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5941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1364"/>
            <a:ext cx="9197788" cy="6696635"/>
          </a:xfrm>
        </p:spPr>
        <p:txBody>
          <a:bodyPr>
            <a:normAutofit fontScale="25000" lnSpcReduction="20000"/>
          </a:bodyPr>
          <a:lstStyle/>
          <a:p>
            <a:pPr marL="0" indent="0">
              <a:lnSpc>
                <a:spcPct val="100000"/>
              </a:lnSpc>
              <a:buNone/>
            </a:pPr>
            <a:r>
              <a:rPr lang="en-US" sz="12800" spc="-5" dirty="0">
                <a:solidFill>
                  <a:srgbClr val="FF2121"/>
                </a:solidFill>
                <a:latin typeface="Times New Roman" panose="02020603050405020304" pitchFamily="18" charset="0"/>
                <a:cs typeface="Times New Roman" panose="02020603050405020304" pitchFamily="18" charset="0"/>
              </a:rPr>
              <a:t>Algorithm for </a:t>
            </a:r>
            <a:r>
              <a:rPr lang="en-US" sz="12800" dirty="0">
                <a:solidFill>
                  <a:srgbClr val="FF2121"/>
                </a:solidFill>
                <a:latin typeface="Times New Roman" panose="02020603050405020304" pitchFamily="18" charset="0"/>
                <a:cs typeface="Times New Roman" panose="02020603050405020304" pitchFamily="18" charset="0"/>
              </a:rPr>
              <a:t>Steepest-Ascent hill</a:t>
            </a:r>
            <a:r>
              <a:rPr lang="en-US" sz="12800" spc="-65" dirty="0">
                <a:solidFill>
                  <a:srgbClr val="FF2121"/>
                </a:solidFill>
                <a:latin typeface="Times New Roman" panose="02020603050405020304" pitchFamily="18" charset="0"/>
                <a:cs typeface="Times New Roman" panose="02020603050405020304" pitchFamily="18" charset="0"/>
              </a:rPr>
              <a:t> </a:t>
            </a:r>
            <a:r>
              <a:rPr lang="en-US" sz="12800" dirty="0">
                <a:solidFill>
                  <a:srgbClr val="FF2121"/>
                </a:solidFill>
                <a:latin typeface="Times New Roman" panose="02020603050405020304" pitchFamily="18" charset="0"/>
                <a:cs typeface="Times New Roman" panose="02020603050405020304" pitchFamily="18" charset="0"/>
              </a:rPr>
              <a:t>climbing:</a:t>
            </a:r>
          </a:p>
          <a:p>
            <a:pPr marL="0" indent="0">
              <a:lnSpc>
                <a:spcPct val="100000"/>
              </a:lnSpc>
              <a:buNone/>
            </a:pPr>
            <a:r>
              <a:rPr lang="en-US" sz="9600" b="1" spc="-5" dirty="0">
                <a:solidFill>
                  <a:srgbClr val="2713B9"/>
                </a:solidFill>
                <a:latin typeface="Times New Roman" panose="02020603050405020304" pitchFamily="18" charset="0"/>
                <a:cs typeface="Times New Roman" panose="02020603050405020304" pitchFamily="18" charset="0"/>
              </a:rPr>
              <a:t>Step </a:t>
            </a:r>
            <a:r>
              <a:rPr lang="en-US" sz="9600" b="1" spc="-10" dirty="0">
                <a:solidFill>
                  <a:srgbClr val="2713B9"/>
                </a:solidFill>
                <a:latin typeface="Times New Roman" panose="02020603050405020304" pitchFamily="18" charset="0"/>
                <a:cs typeface="Times New Roman" panose="02020603050405020304" pitchFamily="18" charset="0"/>
              </a:rPr>
              <a:t>1: </a:t>
            </a:r>
            <a:r>
              <a:rPr lang="en-US" sz="9600" spc="-5" dirty="0">
                <a:solidFill>
                  <a:srgbClr val="2713B9"/>
                </a:solidFill>
                <a:latin typeface="Times New Roman" panose="02020603050405020304" pitchFamily="18" charset="0"/>
                <a:cs typeface="Times New Roman" panose="02020603050405020304" pitchFamily="18" charset="0"/>
              </a:rPr>
              <a:t>Evaluate the initial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5" dirty="0">
                <a:solidFill>
                  <a:srgbClr val="2713B9"/>
                </a:solidFill>
                <a:latin typeface="Times New Roman" panose="02020603050405020304" pitchFamily="18" charset="0"/>
                <a:cs typeface="Times New Roman" panose="02020603050405020304" pitchFamily="18" charset="0"/>
              </a:rPr>
              <a:t>if it is goal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5" dirty="0">
                <a:solidFill>
                  <a:srgbClr val="2713B9"/>
                </a:solidFill>
                <a:latin typeface="Times New Roman" panose="02020603050405020304" pitchFamily="18" charset="0"/>
                <a:cs typeface="Times New Roman" panose="02020603050405020304" pitchFamily="18" charset="0"/>
              </a:rPr>
              <a:t>then return success and stop,  else </a:t>
            </a:r>
            <a:r>
              <a:rPr lang="en-US" sz="9600" dirty="0">
                <a:solidFill>
                  <a:srgbClr val="2713B9"/>
                </a:solidFill>
                <a:latin typeface="Times New Roman" panose="02020603050405020304" pitchFamily="18" charset="0"/>
                <a:cs typeface="Times New Roman" panose="02020603050405020304" pitchFamily="18" charset="0"/>
              </a:rPr>
              <a:t>make </a:t>
            </a:r>
            <a:r>
              <a:rPr lang="en-US" sz="9600" spc="-5" dirty="0">
                <a:solidFill>
                  <a:srgbClr val="2713B9"/>
                </a:solidFill>
                <a:latin typeface="Times New Roman" panose="02020603050405020304" pitchFamily="18" charset="0"/>
                <a:cs typeface="Times New Roman" panose="02020603050405020304" pitchFamily="18" charset="0"/>
              </a:rPr>
              <a:t>current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15" dirty="0">
                <a:solidFill>
                  <a:srgbClr val="2713B9"/>
                </a:solidFill>
                <a:latin typeface="Times New Roman" panose="02020603050405020304" pitchFamily="18" charset="0"/>
                <a:cs typeface="Times New Roman" panose="02020603050405020304" pitchFamily="18" charset="0"/>
              </a:rPr>
              <a:t>as </a:t>
            </a:r>
            <a:r>
              <a:rPr lang="en-US" sz="9600" spc="-5" dirty="0">
                <a:solidFill>
                  <a:srgbClr val="2713B9"/>
                </a:solidFill>
                <a:latin typeface="Times New Roman" panose="02020603050405020304" pitchFamily="18" charset="0"/>
                <a:cs typeface="Times New Roman" panose="02020603050405020304" pitchFamily="18" charset="0"/>
              </a:rPr>
              <a:t>initial</a:t>
            </a:r>
            <a:r>
              <a:rPr lang="en-US" sz="9600" spc="25" dirty="0">
                <a:solidFill>
                  <a:srgbClr val="2713B9"/>
                </a:solidFill>
                <a:latin typeface="Times New Roman" panose="02020603050405020304" pitchFamily="18" charset="0"/>
                <a:cs typeface="Times New Roman" panose="02020603050405020304" pitchFamily="18" charset="0"/>
              </a:rPr>
              <a:t> </a:t>
            </a:r>
            <a:r>
              <a:rPr lang="en-US" sz="9600" spc="-5" dirty="0">
                <a:solidFill>
                  <a:srgbClr val="2713B9"/>
                </a:solidFill>
                <a:latin typeface="Times New Roman" panose="02020603050405020304" pitchFamily="18" charset="0"/>
                <a:cs typeface="Times New Roman" panose="02020603050405020304" pitchFamily="18" charset="0"/>
              </a:rPr>
              <a:t>state.</a:t>
            </a:r>
            <a:endParaRPr lang="en-US" sz="9600" dirty="0">
              <a:solidFill>
                <a:srgbClr val="2713B9"/>
              </a:solidFill>
              <a:latin typeface="Times New Roman" panose="02020603050405020304" pitchFamily="18" charset="0"/>
              <a:cs typeface="Times New Roman" panose="02020603050405020304" pitchFamily="18" charset="0"/>
            </a:endParaRPr>
          </a:p>
          <a:p>
            <a:pPr marL="0" indent="0">
              <a:lnSpc>
                <a:spcPct val="100000"/>
              </a:lnSpc>
              <a:buNone/>
            </a:pPr>
            <a:r>
              <a:rPr lang="en-US" sz="9600" b="1" spc="-5" dirty="0">
                <a:solidFill>
                  <a:srgbClr val="2713B9"/>
                </a:solidFill>
                <a:latin typeface="Times New Roman" panose="02020603050405020304" pitchFamily="18" charset="0"/>
                <a:cs typeface="Times New Roman" panose="02020603050405020304" pitchFamily="18" charset="0"/>
              </a:rPr>
              <a:t>Step </a:t>
            </a:r>
            <a:r>
              <a:rPr lang="en-US" sz="9600" b="1" spc="-10" dirty="0">
                <a:solidFill>
                  <a:srgbClr val="2713B9"/>
                </a:solidFill>
                <a:latin typeface="Times New Roman" panose="02020603050405020304" pitchFamily="18" charset="0"/>
                <a:cs typeface="Times New Roman" panose="02020603050405020304" pitchFamily="18" charset="0"/>
              </a:rPr>
              <a:t>2: </a:t>
            </a:r>
            <a:r>
              <a:rPr lang="en-US" sz="9600" spc="-10" dirty="0">
                <a:solidFill>
                  <a:srgbClr val="2713B9"/>
                </a:solidFill>
                <a:latin typeface="Times New Roman" panose="02020603050405020304" pitchFamily="18" charset="0"/>
                <a:cs typeface="Times New Roman" panose="02020603050405020304" pitchFamily="18" charset="0"/>
              </a:rPr>
              <a:t>Loop </a:t>
            </a:r>
            <a:r>
              <a:rPr lang="en-US" sz="9600" spc="-5" dirty="0">
                <a:solidFill>
                  <a:srgbClr val="2713B9"/>
                </a:solidFill>
                <a:latin typeface="Times New Roman" panose="02020603050405020304" pitchFamily="18" charset="0"/>
                <a:cs typeface="Times New Roman" panose="02020603050405020304" pitchFamily="18" charset="0"/>
              </a:rPr>
              <a:t>until </a:t>
            </a:r>
            <a:r>
              <a:rPr lang="en-US" sz="9600" dirty="0">
                <a:solidFill>
                  <a:srgbClr val="2713B9"/>
                </a:solidFill>
                <a:latin typeface="Times New Roman" panose="02020603050405020304" pitchFamily="18" charset="0"/>
                <a:cs typeface="Times New Roman" panose="02020603050405020304" pitchFamily="18" charset="0"/>
              </a:rPr>
              <a:t>a </a:t>
            </a:r>
            <a:r>
              <a:rPr lang="en-US" sz="9600" spc="-5" dirty="0">
                <a:solidFill>
                  <a:srgbClr val="2713B9"/>
                </a:solidFill>
                <a:latin typeface="Times New Roman" panose="02020603050405020304" pitchFamily="18" charset="0"/>
                <a:cs typeface="Times New Roman" panose="02020603050405020304" pitchFamily="18" charset="0"/>
              </a:rPr>
              <a:t>solution is </a:t>
            </a:r>
            <a:r>
              <a:rPr lang="en-US" sz="9600" spc="-10" dirty="0">
                <a:solidFill>
                  <a:srgbClr val="2713B9"/>
                </a:solidFill>
                <a:latin typeface="Times New Roman" panose="02020603050405020304" pitchFamily="18" charset="0"/>
                <a:cs typeface="Times New Roman" panose="02020603050405020304" pitchFamily="18" charset="0"/>
              </a:rPr>
              <a:t>found </a:t>
            </a:r>
            <a:r>
              <a:rPr lang="en-US" sz="9600" spc="-5" dirty="0">
                <a:solidFill>
                  <a:srgbClr val="2713B9"/>
                </a:solidFill>
                <a:latin typeface="Times New Roman" panose="02020603050405020304" pitchFamily="18" charset="0"/>
                <a:cs typeface="Times New Roman" panose="02020603050405020304" pitchFamily="18" charset="0"/>
              </a:rPr>
              <a:t>or the </a:t>
            </a:r>
            <a:r>
              <a:rPr lang="en-US" sz="9600" dirty="0">
                <a:solidFill>
                  <a:srgbClr val="2713B9"/>
                </a:solidFill>
                <a:latin typeface="Times New Roman" panose="02020603050405020304" pitchFamily="18" charset="0"/>
                <a:cs typeface="Times New Roman" panose="02020603050405020304" pitchFamily="18" charset="0"/>
              </a:rPr>
              <a:t>current state </a:t>
            </a:r>
            <a:r>
              <a:rPr lang="en-US" sz="9600" spc="-5" dirty="0">
                <a:solidFill>
                  <a:srgbClr val="2713B9"/>
                </a:solidFill>
                <a:latin typeface="Times New Roman" panose="02020603050405020304" pitchFamily="18" charset="0"/>
                <a:cs typeface="Times New Roman" panose="02020603050405020304" pitchFamily="18" charset="0"/>
              </a:rPr>
              <a:t>does </a:t>
            </a:r>
            <a:r>
              <a:rPr lang="en-US" sz="9600" spc="-10" dirty="0">
                <a:solidFill>
                  <a:srgbClr val="2713B9"/>
                </a:solidFill>
                <a:latin typeface="Times New Roman" panose="02020603050405020304" pitchFamily="18" charset="0"/>
                <a:cs typeface="Times New Roman" panose="02020603050405020304" pitchFamily="18" charset="0"/>
              </a:rPr>
              <a:t>not</a:t>
            </a:r>
            <a:r>
              <a:rPr lang="en-US" sz="9600" spc="135" dirty="0">
                <a:solidFill>
                  <a:srgbClr val="2713B9"/>
                </a:solidFill>
                <a:latin typeface="Times New Roman" panose="02020603050405020304" pitchFamily="18" charset="0"/>
                <a:cs typeface="Times New Roman" panose="02020603050405020304" pitchFamily="18" charset="0"/>
              </a:rPr>
              <a:t> </a:t>
            </a:r>
            <a:r>
              <a:rPr lang="en-US" sz="9600" dirty="0">
                <a:solidFill>
                  <a:srgbClr val="2713B9"/>
                </a:solidFill>
                <a:latin typeface="Times New Roman" panose="02020603050405020304" pitchFamily="18" charset="0"/>
                <a:cs typeface="Times New Roman" panose="02020603050405020304" pitchFamily="18" charset="0"/>
              </a:rPr>
              <a:t>change.</a:t>
            </a:r>
          </a:p>
          <a:p>
            <a:pPr marL="1371600" indent="-1371600">
              <a:lnSpc>
                <a:spcPct val="100000"/>
              </a:lnSpc>
              <a:buAutoNum type="alphaUcPeriod"/>
            </a:pPr>
            <a:r>
              <a:rPr lang="en-US" sz="9600" spc="-5" dirty="0">
                <a:solidFill>
                  <a:srgbClr val="2713B9"/>
                </a:solidFill>
                <a:latin typeface="Times New Roman" panose="02020603050405020304" pitchFamily="18" charset="0"/>
                <a:cs typeface="Times New Roman" panose="02020603050405020304" pitchFamily="18" charset="0"/>
              </a:rPr>
              <a:t>Let </a:t>
            </a:r>
            <a:r>
              <a:rPr lang="en-US" sz="9600" spc="-10" dirty="0">
                <a:solidFill>
                  <a:srgbClr val="2713B9"/>
                </a:solidFill>
                <a:latin typeface="Times New Roman" panose="02020603050405020304" pitchFamily="18" charset="0"/>
                <a:cs typeface="Times New Roman" panose="02020603050405020304" pitchFamily="18" charset="0"/>
              </a:rPr>
              <a:t>SUCC </a:t>
            </a:r>
            <a:r>
              <a:rPr lang="en-US" sz="9600" dirty="0">
                <a:solidFill>
                  <a:srgbClr val="2713B9"/>
                </a:solidFill>
                <a:latin typeface="Times New Roman" panose="02020603050405020304" pitchFamily="18" charset="0"/>
                <a:cs typeface="Times New Roman" panose="02020603050405020304" pitchFamily="18" charset="0"/>
              </a:rPr>
              <a:t>be a state </a:t>
            </a:r>
            <a:r>
              <a:rPr lang="en-US" sz="9600" spc="-5" dirty="0">
                <a:solidFill>
                  <a:srgbClr val="2713B9"/>
                </a:solidFill>
                <a:latin typeface="Times New Roman" panose="02020603050405020304" pitchFamily="18" charset="0"/>
                <a:cs typeface="Times New Roman" panose="02020603050405020304" pitchFamily="18" charset="0"/>
              </a:rPr>
              <a:t>such that any successor of the current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5" dirty="0">
                <a:solidFill>
                  <a:srgbClr val="2713B9"/>
                </a:solidFill>
                <a:latin typeface="Times New Roman" panose="02020603050405020304" pitchFamily="18" charset="0"/>
                <a:cs typeface="Times New Roman" panose="02020603050405020304" pitchFamily="18" charset="0"/>
              </a:rPr>
              <a:t>will </a:t>
            </a:r>
            <a:r>
              <a:rPr lang="en-US" sz="9600" dirty="0">
                <a:solidFill>
                  <a:srgbClr val="2713B9"/>
                </a:solidFill>
                <a:latin typeface="Times New Roman" panose="02020603050405020304" pitchFamily="18" charset="0"/>
                <a:cs typeface="Times New Roman" panose="02020603050405020304" pitchFamily="18" charset="0"/>
              </a:rPr>
              <a:t>be  better </a:t>
            </a:r>
            <a:r>
              <a:rPr lang="en-US" sz="9600" spc="-5" dirty="0">
                <a:solidFill>
                  <a:srgbClr val="2713B9"/>
                </a:solidFill>
                <a:latin typeface="Times New Roman" panose="02020603050405020304" pitchFamily="18" charset="0"/>
                <a:cs typeface="Times New Roman" panose="02020603050405020304" pitchFamily="18" charset="0"/>
              </a:rPr>
              <a:t>than</a:t>
            </a:r>
            <a:r>
              <a:rPr lang="en-US" sz="9600" spc="-20" dirty="0">
                <a:solidFill>
                  <a:srgbClr val="2713B9"/>
                </a:solidFill>
                <a:latin typeface="Times New Roman" panose="02020603050405020304" pitchFamily="18" charset="0"/>
                <a:cs typeface="Times New Roman" panose="02020603050405020304" pitchFamily="18" charset="0"/>
              </a:rPr>
              <a:t> </a:t>
            </a:r>
            <a:r>
              <a:rPr lang="en-US" sz="9600" spc="-5" dirty="0">
                <a:solidFill>
                  <a:srgbClr val="2713B9"/>
                </a:solidFill>
                <a:latin typeface="Times New Roman" panose="02020603050405020304" pitchFamily="18" charset="0"/>
                <a:cs typeface="Times New Roman" panose="02020603050405020304" pitchFamily="18" charset="0"/>
              </a:rPr>
              <a:t>it.</a:t>
            </a:r>
          </a:p>
          <a:p>
            <a:pPr marL="1371600" indent="-1371600">
              <a:lnSpc>
                <a:spcPct val="100000"/>
              </a:lnSpc>
              <a:buAutoNum type="alphaUcPeriod"/>
            </a:pPr>
            <a:r>
              <a:rPr lang="en-US" sz="9600" spc="-5" dirty="0">
                <a:solidFill>
                  <a:srgbClr val="2713B9"/>
                </a:solidFill>
                <a:latin typeface="Times New Roman" panose="02020603050405020304" pitchFamily="18" charset="0"/>
                <a:cs typeface="Times New Roman" panose="02020603050405020304" pitchFamily="18" charset="0"/>
              </a:rPr>
              <a:t>For </a:t>
            </a:r>
            <a:r>
              <a:rPr lang="en-US" sz="9600" dirty="0">
                <a:solidFill>
                  <a:srgbClr val="2713B9"/>
                </a:solidFill>
                <a:latin typeface="Times New Roman" panose="02020603050405020304" pitchFamily="18" charset="0"/>
                <a:cs typeface="Times New Roman" panose="02020603050405020304" pitchFamily="18" charset="0"/>
              </a:rPr>
              <a:t>each </a:t>
            </a:r>
            <a:r>
              <a:rPr lang="en-US" sz="9600" spc="-5" dirty="0">
                <a:solidFill>
                  <a:srgbClr val="2713B9"/>
                </a:solidFill>
                <a:latin typeface="Times New Roman" panose="02020603050405020304" pitchFamily="18" charset="0"/>
                <a:cs typeface="Times New Roman" panose="02020603050405020304" pitchFamily="18" charset="0"/>
              </a:rPr>
              <a:t>operator that applies </a:t>
            </a:r>
            <a:r>
              <a:rPr lang="en-US" sz="9600" dirty="0">
                <a:solidFill>
                  <a:srgbClr val="2713B9"/>
                </a:solidFill>
                <a:latin typeface="Times New Roman" panose="02020603050405020304" pitchFamily="18" charset="0"/>
                <a:cs typeface="Times New Roman" panose="02020603050405020304" pitchFamily="18" charset="0"/>
              </a:rPr>
              <a:t>to </a:t>
            </a:r>
            <a:r>
              <a:rPr lang="en-US" sz="9600" spc="-5" dirty="0">
                <a:solidFill>
                  <a:srgbClr val="2713B9"/>
                </a:solidFill>
                <a:latin typeface="Times New Roman" panose="02020603050405020304" pitchFamily="18" charset="0"/>
                <a:cs typeface="Times New Roman" panose="02020603050405020304" pitchFamily="18" charset="0"/>
              </a:rPr>
              <a:t>the current </a:t>
            </a:r>
            <a:r>
              <a:rPr lang="en-US" sz="9600" dirty="0">
                <a:solidFill>
                  <a:srgbClr val="2713B9"/>
                </a:solidFill>
                <a:latin typeface="Times New Roman" panose="02020603050405020304" pitchFamily="18" charset="0"/>
                <a:cs typeface="Times New Roman" panose="02020603050405020304" pitchFamily="18" charset="0"/>
              </a:rPr>
              <a:t>state:</a:t>
            </a:r>
          </a:p>
          <a:p>
            <a:pPr marL="2527300" lvl="3" indent="-1371600">
              <a:lnSpc>
                <a:spcPct val="100000"/>
              </a:lnSpc>
              <a:spcBef>
                <a:spcPts val="675"/>
              </a:spcBef>
              <a:buFont typeface="+mj-lt"/>
              <a:buAutoNum type="romanLcPeriod"/>
              <a:tabLst>
                <a:tab pos="1385570" algn="l"/>
              </a:tabLst>
            </a:pPr>
            <a:r>
              <a:rPr lang="en-US" sz="9600" spc="-5" dirty="0">
                <a:solidFill>
                  <a:srgbClr val="2713B9"/>
                </a:solidFill>
                <a:latin typeface="Times New Roman" panose="02020603050405020304" pitchFamily="18" charset="0"/>
                <a:cs typeface="Times New Roman" panose="02020603050405020304" pitchFamily="18" charset="0"/>
              </a:rPr>
              <a:t>Apply the new operator and generate </a:t>
            </a:r>
            <a:r>
              <a:rPr lang="en-US" sz="9600" dirty="0">
                <a:solidFill>
                  <a:srgbClr val="2713B9"/>
                </a:solidFill>
                <a:latin typeface="Times New Roman" panose="02020603050405020304" pitchFamily="18" charset="0"/>
                <a:cs typeface="Times New Roman" panose="02020603050405020304" pitchFamily="18" charset="0"/>
              </a:rPr>
              <a:t>a </a:t>
            </a:r>
            <a:r>
              <a:rPr lang="en-US" sz="9600" spc="-5" dirty="0">
                <a:solidFill>
                  <a:srgbClr val="2713B9"/>
                </a:solidFill>
                <a:latin typeface="Times New Roman" panose="02020603050405020304" pitchFamily="18" charset="0"/>
                <a:cs typeface="Times New Roman" panose="02020603050405020304" pitchFamily="18" charset="0"/>
              </a:rPr>
              <a:t>new</a:t>
            </a:r>
            <a:r>
              <a:rPr lang="en-US" sz="9600" spc="30" dirty="0">
                <a:solidFill>
                  <a:srgbClr val="2713B9"/>
                </a:solidFill>
                <a:latin typeface="Times New Roman" panose="02020603050405020304" pitchFamily="18" charset="0"/>
                <a:cs typeface="Times New Roman" panose="02020603050405020304" pitchFamily="18" charset="0"/>
              </a:rPr>
              <a:t> </a:t>
            </a:r>
            <a:r>
              <a:rPr lang="en-US" sz="9600" dirty="0">
                <a:solidFill>
                  <a:srgbClr val="2713B9"/>
                </a:solidFill>
                <a:latin typeface="Times New Roman" panose="02020603050405020304" pitchFamily="18" charset="0"/>
                <a:cs typeface="Times New Roman" panose="02020603050405020304" pitchFamily="18" charset="0"/>
              </a:rPr>
              <a:t>state.</a:t>
            </a:r>
          </a:p>
          <a:p>
            <a:pPr marL="2527300" lvl="3" indent="-1371600">
              <a:lnSpc>
                <a:spcPct val="100000"/>
              </a:lnSpc>
              <a:spcBef>
                <a:spcPts val="675"/>
              </a:spcBef>
              <a:buFont typeface="+mj-lt"/>
              <a:buAutoNum type="romanLcPeriod"/>
              <a:tabLst>
                <a:tab pos="1385570" algn="l"/>
              </a:tabLst>
            </a:pPr>
            <a:r>
              <a:rPr lang="en-US" sz="9600" spc="-5" dirty="0">
                <a:solidFill>
                  <a:srgbClr val="2713B9"/>
                </a:solidFill>
                <a:latin typeface="Times New Roman" panose="02020603050405020304" pitchFamily="18" charset="0"/>
                <a:cs typeface="Times New Roman" panose="02020603050405020304" pitchFamily="18" charset="0"/>
              </a:rPr>
              <a:t>Evaluate the new</a:t>
            </a:r>
            <a:r>
              <a:rPr lang="en-US" sz="9600" spc="10" dirty="0">
                <a:solidFill>
                  <a:srgbClr val="2713B9"/>
                </a:solidFill>
                <a:latin typeface="Times New Roman" panose="02020603050405020304" pitchFamily="18" charset="0"/>
                <a:cs typeface="Times New Roman" panose="02020603050405020304" pitchFamily="18" charset="0"/>
              </a:rPr>
              <a:t> </a:t>
            </a:r>
            <a:r>
              <a:rPr lang="en-US" sz="9600" dirty="0">
                <a:solidFill>
                  <a:srgbClr val="2713B9"/>
                </a:solidFill>
                <a:latin typeface="Times New Roman" panose="02020603050405020304" pitchFamily="18" charset="0"/>
                <a:cs typeface="Times New Roman" panose="02020603050405020304" pitchFamily="18" charset="0"/>
              </a:rPr>
              <a:t>state.</a:t>
            </a:r>
          </a:p>
          <a:p>
            <a:pPr marL="2527935" marR="282575" lvl="3" indent="-1371600">
              <a:lnSpc>
                <a:spcPct val="131300"/>
              </a:lnSpc>
              <a:spcBef>
                <a:spcPts val="300"/>
              </a:spcBef>
              <a:buFont typeface="+mj-lt"/>
              <a:buAutoNum type="romanLcPeriod"/>
              <a:tabLst>
                <a:tab pos="1385570" algn="l"/>
              </a:tabLst>
            </a:pPr>
            <a:r>
              <a:rPr lang="en-US" sz="9600" dirty="0">
                <a:solidFill>
                  <a:srgbClr val="2713B9"/>
                </a:solidFill>
                <a:latin typeface="Times New Roman" panose="02020603050405020304" pitchFamily="18" charset="0"/>
                <a:cs typeface="Times New Roman" panose="02020603050405020304" pitchFamily="18" charset="0"/>
              </a:rPr>
              <a:t>If </a:t>
            </a:r>
            <a:r>
              <a:rPr lang="en-US" sz="9600" spc="-5" dirty="0">
                <a:solidFill>
                  <a:srgbClr val="2713B9"/>
                </a:solidFill>
                <a:latin typeface="Times New Roman" panose="02020603050405020304" pitchFamily="18" charset="0"/>
                <a:cs typeface="Times New Roman" panose="02020603050405020304" pitchFamily="18" charset="0"/>
              </a:rPr>
              <a:t>it is goal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5" dirty="0">
                <a:solidFill>
                  <a:srgbClr val="2713B9"/>
                </a:solidFill>
                <a:latin typeface="Times New Roman" panose="02020603050405020304" pitchFamily="18" charset="0"/>
                <a:cs typeface="Times New Roman" panose="02020603050405020304" pitchFamily="18" charset="0"/>
              </a:rPr>
              <a:t>then return it and quit, </a:t>
            </a:r>
            <a:r>
              <a:rPr lang="en-US" sz="9600" dirty="0">
                <a:solidFill>
                  <a:srgbClr val="2713B9"/>
                </a:solidFill>
                <a:latin typeface="Times New Roman" panose="02020603050405020304" pitchFamily="18" charset="0"/>
                <a:cs typeface="Times New Roman" panose="02020603050405020304" pitchFamily="18" charset="0"/>
              </a:rPr>
              <a:t>else </a:t>
            </a:r>
            <a:r>
              <a:rPr lang="en-US" sz="9600" spc="-5" dirty="0">
                <a:solidFill>
                  <a:srgbClr val="2713B9"/>
                </a:solidFill>
                <a:latin typeface="Times New Roman" panose="02020603050405020304" pitchFamily="18" charset="0"/>
                <a:cs typeface="Times New Roman" panose="02020603050405020304" pitchFamily="18" charset="0"/>
              </a:rPr>
              <a:t>compare it </a:t>
            </a:r>
            <a:r>
              <a:rPr lang="en-US" sz="9600" dirty="0">
                <a:solidFill>
                  <a:srgbClr val="2713B9"/>
                </a:solidFill>
                <a:latin typeface="Times New Roman" panose="02020603050405020304" pitchFamily="18" charset="0"/>
                <a:cs typeface="Times New Roman" panose="02020603050405020304" pitchFamily="18" charset="0"/>
              </a:rPr>
              <a:t>to </a:t>
            </a:r>
            <a:r>
              <a:rPr lang="en-US" sz="9600" spc="-5" dirty="0">
                <a:solidFill>
                  <a:srgbClr val="2713B9"/>
                </a:solidFill>
                <a:latin typeface="Times New Roman" panose="02020603050405020304" pitchFamily="18" charset="0"/>
                <a:cs typeface="Times New Roman" panose="02020603050405020304" pitchFamily="18" charset="0"/>
              </a:rPr>
              <a:t>the  SUCC.</a:t>
            </a:r>
            <a:endParaRPr lang="en-US" sz="9600" dirty="0">
              <a:solidFill>
                <a:srgbClr val="2713B9"/>
              </a:solidFill>
              <a:latin typeface="Times New Roman" panose="02020603050405020304" pitchFamily="18" charset="0"/>
              <a:cs typeface="Times New Roman" panose="02020603050405020304" pitchFamily="18" charset="0"/>
            </a:endParaRPr>
          </a:p>
          <a:p>
            <a:pPr marL="2527935" marR="282575" lvl="3" indent="-1371600">
              <a:lnSpc>
                <a:spcPct val="131300"/>
              </a:lnSpc>
              <a:spcBef>
                <a:spcPts val="300"/>
              </a:spcBef>
              <a:buFont typeface="+mj-lt"/>
              <a:buAutoNum type="romanLcPeriod"/>
              <a:tabLst>
                <a:tab pos="1385570" algn="l"/>
              </a:tabLst>
            </a:pPr>
            <a:r>
              <a:rPr lang="en-US" sz="9600" dirty="0">
                <a:solidFill>
                  <a:srgbClr val="2713B9"/>
                </a:solidFill>
                <a:latin typeface="Times New Roman" panose="02020603050405020304" pitchFamily="18" charset="0"/>
                <a:cs typeface="Times New Roman" panose="02020603050405020304" pitchFamily="18" charset="0"/>
              </a:rPr>
              <a:t>If </a:t>
            </a:r>
            <a:r>
              <a:rPr lang="en-US" sz="9600" spc="-5" dirty="0">
                <a:solidFill>
                  <a:srgbClr val="2713B9"/>
                </a:solidFill>
                <a:latin typeface="Times New Roman" panose="02020603050405020304" pitchFamily="18" charset="0"/>
                <a:cs typeface="Times New Roman" panose="02020603050405020304" pitchFamily="18" charset="0"/>
              </a:rPr>
              <a:t>it is </a:t>
            </a:r>
            <a:r>
              <a:rPr lang="en-US" sz="9600" dirty="0">
                <a:solidFill>
                  <a:srgbClr val="2713B9"/>
                </a:solidFill>
                <a:latin typeface="Times New Roman" panose="02020603050405020304" pitchFamily="18" charset="0"/>
                <a:cs typeface="Times New Roman" panose="02020603050405020304" pitchFamily="18" charset="0"/>
              </a:rPr>
              <a:t>better </a:t>
            </a:r>
            <a:r>
              <a:rPr lang="en-US" sz="9600" spc="-5" dirty="0">
                <a:solidFill>
                  <a:srgbClr val="2713B9"/>
                </a:solidFill>
                <a:latin typeface="Times New Roman" panose="02020603050405020304" pitchFamily="18" charset="0"/>
                <a:cs typeface="Times New Roman" panose="02020603050405020304" pitchFamily="18" charset="0"/>
              </a:rPr>
              <a:t>than </a:t>
            </a:r>
            <a:r>
              <a:rPr lang="en-US" sz="9600" spc="-10" dirty="0">
                <a:solidFill>
                  <a:srgbClr val="2713B9"/>
                </a:solidFill>
                <a:latin typeface="Times New Roman" panose="02020603050405020304" pitchFamily="18" charset="0"/>
                <a:cs typeface="Times New Roman" panose="02020603050405020304" pitchFamily="18" charset="0"/>
              </a:rPr>
              <a:t>SUCC, </a:t>
            </a:r>
            <a:r>
              <a:rPr lang="en-US" sz="9600" spc="-5" dirty="0">
                <a:solidFill>
                  <a:srgbClr val="2713B9"/>
                </a:solidFill>
                <a:latin typeface="Times New Roman" panose="02020603050405020304" pitchFamily="18" charset="0"/>
                <a:cs typeface="Times New Roman" panose="02020603050405020304" pitchFamily="18" charset="0"/>
              </a:rPr>
              <a:t>then </a:t>
            </a:r>
            <a:r>
              <a:rPr lang="en-US" sz="9600" dirty="0">
                <a:solidFill>
                  <a:srgbClr val="2713B9"/>
                </a:solidFill>
                <a:latin typeface="Times New Roman" panose="02020603050405020304" pitchFamily="18" charset="0"/>
                <a:cs typeface="Times New Roman" panose="02020603050405020304" pitchFamily="18" charset="0"/>
              </a:rPr>
              <a:t>set </a:t>
            </a:r>
            <a:r>
              <a:rPr lang="en-US" sz="9600" spc="-5" dirty="0">
                <a:solidFill>
                  <a:srgbClr val="2713B9"/>
                </a:solidFill>
                <a:latin typeface="Times New Roman" panose="02020603050405020304" pitchFamily="18" charset="0"/>
                <a:cs typeface="Times New Roman" panose="02020603050405020304" pitchFamily="18" charset="0"/>
              </a:rPr>
              <a:t>new state </a:t>
            </a:r>
            <a:r>
              <a:rPr lang="en-US" sz="9600" dirty="0">
                <a:solidFill>
                  <a:srgbClr val="2713B9"/>
                </a:solidFill>
                <a:latin typeface="Times New Roman" panose="02020603050405020304" pitchFamily="18" charset="0"/>
                <a:cs typeface="Times New Roman" panose="02020603050405020304" pitchFamily="18" charset="0"/>
              </a:rPr>
              <a:t>as</a:t>
            </a:r>
            <a:r>
              <a:rPr lang="en-US" sz="9600" spc="25" dirty="0">
                <a:solidFill>
                  <a:srgbClr val="2713B9"/>
                </a:solidFill>
                <a:latin typeface="Times New Roman" panose="02020603050405020304" pitchFamily="18" charset="0"/>
                <a:cs typeface="Times New Roman" panose="02020603050405020304" pitchFamily="18" charset="0"/>
              </a:rPr>
              <a:t> </a:t>
            </a:r>
            <a:r>
              <a:rPr lang="en-US" sz="9600" spc="-5" dirty="0">
                <a:solidFill>
                  <a:srgbClr val="2713B9"/>
                </a:solidFill>
                <a:latin typeface="Times New Roman" panose="02020603050405020304" pitchFamily="18" charset="0"/>
                <a:cs typeface="Times New Roman" panose="02020603050405020304" pitchFamily="18" charset="0"/>
              </a:rPr>
              <a:t>SUCC.</a:t>
            </a:r>
            <a:endParaRPr lang="en-US" sz="9600" dirty="0">
              <a:solidFill>
                <a:srgbClr val="2713B9"/>
              </a:solidFill>
              <a:latin typeface="Times New Roman" panose="02020603050405020304" pitchFamily="18" charset="0"/>
              <a:cs typeface="Times New Roman" panose="02020603050405020304" pitchFamily="18" charset="0"/>
            </a:endParaRPr>
          </a:p>
          <a:p>
            <a:pPr marL="2527935" marR="282575" lvl="3" indent="-1371600">
              <a:lnSpc>
                <a:spcPct val="131300"/>
              </a:lnSpc>
              <a:spcBef>
                <a:spcPts val="300"/>
              </a:spcBef>
              <a:buFont typeface="+mj-lt"/>
              <a:buAutoNum type="romanLcPeriod"/>
              <a:tabLst>
                <a:tab pos="1385570" algn="l"/>
              </a:tabLst>
            </a:pPr>
            <a:r>
              <a:rPr lang="en-US" sz="9600" dirty="0">
                <a:solidFill>
                  <a:srgbClr val="2713B9"/>
                </a:solidFill>
                <a:latin typeface="Times New Roman" panose="02020603050405020304" pitchFamily="18" charset="0"/>
                <a:cs typeface="Times New Roman" panose="02020603050405020304" pitchFamily="18" charset="0"/>
              </a:rPr>
              <a:t>If </a:t>
            </a:r>
            <a:r>
              <a:rPr lang="en-US" sz="9600" spc="-5" dirty="0">
                <a:solidFill>
                  <a:srgbClr val="2713B9"/>
                </a:solidFill>
                <a:latin typeface="Times New Roman" panose="02020603050405020304" pitchFamily="18" charset="0"/>
                <a:cs typeface="Times New Roman" panose="02020603050405020304" pitchFamily="18" charset="0"/>
              </a:rPr>
              <a:t>the </a:t>
            </a:r>
            <a:r>
              <a:rPr lang="en-US" sz="9600" spc="-10" dirty="0">
                <a:solidFill>
                  <a:srgbClr val="2713B9"/>
                </a:solidFill>
                <a:latin typeface="Times New Roman" panose="02020603050405020304" pitchFamily="18" charset="0"/>
                <a:cs typeface="Times New Roman" panose="02020603050405020304" pitchFamily="18" charset="0"/>
              </a:rPr>
              <a:t>SUCC </a:t>
            </a:r>
            <a:r>
              <a:rPr lang="en-US" sz="9600" spc="-5" dirty="0">
                <a:solidFill>
                  <a:srgbClr val="2713B9"/>
                </a:solidFill>
                <a:latin typeface="Times New Roman" panose="02020603050405020304" pitchFamily="18" charset="0"/>
                <a:cs typeface="Times New Roman" panose="02020603050405020304" pitchFamily="18" charset="0"/>
              </a:rPr>
              <a:t>is </a:t>
            </a:r>
            <a:r>
              <a:rPr lang="en-US" sz="9600" dirty="0">
                <a:solidFill>
                  <a:srgbClr val="2713B9"/>
                </a:solidFill>
                <a:latin typeface="Times New Roman" panose="02020603050405020304" pitchFamily="18" charset="0"/>
                <a:cs typeface="Times New Roman" panose="02020603050405020304" pitchFamily="18" charset="0"/>
              </a:rPr>
              <a:t>better </a:t>
            </a:r>
            <a:r>
              <a:rPr lang="en-US" sz="9600" spc="-5" dirty="0">
                <a:solidFill>
                  <a:srgbClr val="2713B9"/>
                </a:solidFill>
                <a:latin typeface="Times New Roman" panose="02020603050405020304" pitchFamily="18" charset="0"/>
                <a:cs typeface="Times New Roman" panose="02020603050405020304" pitchFamily="18" charset="0"/>
              </a:rPr>
              <a:t>than the current </a:t>
            </a:r>
            <a:r>
              <a:rPr lang="en-US" sz="9600" dirty="0">
                <a:solidFill>
                  <a:srgbClr val="2713B9"/>
                </a:solidFill>
                <a:latin typeface="Times New Roman" panose="02020603050405020304" pitchFamily="18" charset="0"/>
                <a:cs typeface="Times New Roman" panose="02020603050405020304" pitchFamily="18" charset="0"/>
              </a:rPr>
              <a:t>state, </a:t>
            </a:r>
            <a:r>
              <a:rPr lang="en-US" sz="9600" spc="-5" dirty="0">
                <a:solidFill>
                  <a:srgbClr val="2713B9"/>
                </a:solidFill>
                <a:latin typeface="Times New Roman" panose="02020603050405020304" pitchFamily="18" charset="0"/>
                <a:cs typeface="Times New Roman" panose="02020603050405020304" pitchFamily="18" charset="0"/>
              </a:rPr>
              <a:t>then </a:t>
            </a:r>
            <a:r>
              <a:rPr lang="en-US" sz="9600" dirty="0">
                <a:solidFill>
                  <a:srgbClr val="2713B9"/>
                </a:solidFill>
                <a:latin typeface="Times New Roman" panose="02020603050405020304" pitchFamily="18" charset="0"/>
                <a:cs typeface="Times New Roman" panose="02020603050405020304" pitchFamily="18" charset="0"/>
              </a:rPr>
              <a:t>set </a:t>
            </a:r>
            <a:r>
              <a:rPr lang="en-US" sz="9600" spc="-5" dirty="0">
                <a:solidFill>
                  <a:srgbClr val="2713B9"/>
                </a:solidFill>
                <a:latin typeface="Times New Roman" panose="02020603050405020304" pitchFamily="18" charset="0"/>
                <a:cs typeface="Times New Roman" panose="02020603050405020304" pitchFamily="18" charset="0"/>
              </a:rPr>
              <a:t>current </a:t>
            </a:r>
            <a:r>
              <a:rPr lang="en-US" sz="9600" dirty="0">
                <a:solidFill>
                  <a:srgbClr val="2713B9"/>
                </a:solidFill>
                <a:latin typeface="Times New Roman" panose="02020603050405020304" pitchFamily="18" charset="0"/>
                <a:cs typeface="Times New Roman" panose="02020603050405020304" pitchFamily="18" charset="0"/>
              </a:rPr>
              <a:t>state  to</a:t>
            </a:r>
            <a:r>
              <a:rPr lang="en-US" sz="9600" spc="-15" dirty="0">
                <a:solidFill>
                  <a:srgbClr val="2713B9"/>
                </a:solidFill>
                <a:latin typeface="Times New Roman" panose="02020603050405020304" pitchFamily="18" charset="0"/>
                <a:cs typeface="Times New Roman" panose="02020603050405020304" pitchFamily="18" charset="0"/>
              </a:rPr>
              <a:t> </a:t>
            </a:r>
            <a:r>
              <a:rPr lang="en-US" sz="9600" spc="-10" dirty="0">
                <a:solidFill>
                  <a:srgbClr val="2713B9"/>
                </a:solidFill>
                <a:latin typeface="Times New Roman" panose="02020603050405020304" pitchFamily="18" charset="0"/>
                <a:cs typeface="Times New Roman" panose="02020603050405020304" pitchFamily="18" charset="0"/>
              </a:rPr>
              <a:t>SUCC.</a:t>
            </a:r>
            <a:endParaRPr lang="en-US" sz="9600" dirty="0">
              <a:solidFill>
                <a:srgbClr val="2713B9"/>
              </a:solidFill>
              <a:latin typeface="Times New Roman" panose="02020603050405020304" pitchFamily="18" charset="0"/>
              <a:cs typeface="Times New Roman" panose="02020603050405020304" pitchFamily="18" charset="0"/>
            </a:endParaRPr>
          </a:p>
          <a:p>
            <a:pPr marL="12700" indent="0">
              <a:lnSpc>
                <a:spcPct val="100000"/>
              </a:lnSpc>
              <a:spcBef>
                <a:spcPts val="675"/>
              </a:spcBef>
              <a:buNone/>
              <a:tabLst>
                <a:tab pos="469900" algn="l"/>
              </a:tabLst>
            </a:pPr>
            <a:r>
              <a:rPr lang="en-US" sz="9600" b="1" spc="-5" dirty="0">
                <a:solidFill>
                  <a:srgbClr val="2713B9"/>
                </a:solidFill>
                <a:latin typeface="Times New Roman" panose="02020603050405020304" pitchFamily="18" charset="0"/>
                <a:cs typeface="Times New Roman" panose="02020603050405020304" pitchFamily="18" charset="0"/>
              </a:rPr>
              <a:t>Step </a:t>
            </a:r>
            <a:r>
              <a:rPr lang="en-US" sz="9600" b="1" spc="-10" dirty="0">
                <a:solidFill>
                  <a:srgbClr val="2713B9"/>
                </a:solidFill>
                <a:latin typeface="Times New Roman" panose="02020603050405020304" pitchFamily="18" charset="0"/>
                <a:cs typeface="Times New Roman" panose="02020603050405020304" pitchFamily="18" charset="0"/>
              </a:rPr>
              <a:t>3:</a:t>
            </a:r>
            <a:r>
              <a:rPr lang="en-US" sz="9600" b="1" spc="15" dirty="0">
                <a:solidFill>
                  <a:srgbClr val="2713B9"/>
                </a:solidFill>
                <a:latin typeface="Times New Roman" panose="02020603050405020304" pitchFamily="18" charset="0"/>
                <a:cs typeface="Times New Roman" panose="02020603050405020304" pitchFamily="18" charset="0"/>
              </a:rPr>
              <a:t> </a:t>
            </a:r>
            <a:r>
              <a:rPr lang="en-US" sz="9600" spc="-5" dirty="0">
                <a:solidFill>
                  <a:srgbClr val="2713B9"/>
                </a:solidFill>
                <a:latin typeface="Times New Roman" panose="02020603050405020304" pitchFamily="18" charset="0"/>
                <a:cs typeface="Times New Roman" panose="02020603050405020304" pitchFamily="18" charset="0"/>
              </a:rPr>
              <a:t>Exit.</a:t>
            </a:r>
            <a:endParaRPr lang="en-US" sz="9600" dirty="0">
              <a:solidFill>
                <a:srgbClr val="2713B9"/>
              </a:solidFill>
              <a:latin typeface="Times New Roman" panose="02020603050405020304" pitchFamily="18" charset="0"/>
              <a:cs typeface="Times New Roman" panose="02020603050405020304" pitchFamily="18" charset="0"/>
            </a:endParaRPr>
          </a:p>
          <a:p>
            <a:endParaRPr lang="en-US" sz="9600" dirty="0"/>
          </a:p>
        </p:txBody>
      </p:sp>
    </p:spTree>
    <p:extLst>
      <p:ext uri="{BB962C8B-B14F-4D97-AF65-F5344CB8AC3E}">
        <p14:creationId xmlns:p14="http://schemas.microsoft.com/office/powerpoint/2010/main" val="1128531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258" y="0"/>
            <a:ext cx="11489935" cy="6858000"/>
          </a:xfrm>
        </p:spPr>
        <p:txBody>
          <a:bodyPr>
            <a:normAutofit fontScale="92500" lnSpcReduction="10000"/>
          </a:bodyPr>
          <a:lstStyle/>
          <a:p>
            <a:pPr fontAlgn="base"/>
            <a:r>
              <a:rPr lang="en-IN" dirty="0"/>
              <a:t>3. </a:t>
            </a:r>
            <a:r>
              <a:rPr lang="en-IN" b="1" dirty="0"/>
              <a:t>Stochastic hill climbing:</a:t>
            </a:r>
            <a:r>
              <a:rPr lang="en-IN" dirty="0"/>
              <a:t> It does not examine all the neighboring nodes before deciding which node to select. It just selects a neighboring node at random and decides (based on the amount of improvement in that </a:t>
            </a:r>
            <a:r>
              <a:rPr lang="en-IN" dirty="0" err="1"/>
              <a:t>neighbor</a:t>
            </a:r>
            <a:r>
              <a:rPr lang="en-IN" dirty="0"/>
              <a:t>) whether to move to that </a:t>
            </a:r>
            <a:r>
              <a:rPr lang="en-IN" dirty="0" err="1"/>
              <a:t>neighbor</a:t>
            </a:r>
            <a:r>
              <a:rPr lang="en-IN" dirty="0"/>
              <a:t> or to examine another. </a:t>
            </a:r>
          </a:p>
          <a:p>
            <a:pPr fontAlgn="base"/>
            <a:r>
              <a:rPr lang="en-IN" b="1" dirty="0"/>
              <a:t>       </a:t>
            </a:r>
            <a:r>
              <a:rPr lang="en-IN" b="1" i="1" dirty="0"/>
              <a:t>Step 1: </a:t>
            </a:r>
            <a:r>
              <a:rPr lang="en-IN" i="1" dirty="0"/>
              <a:t> Evaluate the initial state. If it is a goal state then stop and return success. Otherwise, make </a:t>
            </a:r>
            <a:r>
              <a:rPr lang="en-IN" dirty="0"/>
              <a:t>the </a:t>
            </a:r>
            <a:r>
              <a:rPr lang="en-IN" i="1" dirty="0"/>
              <a:t>initial state </a:t>
            </a:r>
            <a:r>
              <a:rPr lang="en-IN" dirty="0"/>
              <a:t>the </a:t>
            </a:r>
            <a:r>
              <a:rPr lang="en-IN" i="1" dirty="0"/>
              <a:t>current state. </a:t>
            </a:r>
            <a:endParaRPr lang="en-IN" dirty="0"/>
          </a:p>
          <a:p>
            <a:pPr fontAlgn="base"/>
            <a:r>
              <a:rPr lang="en-IN" i="1" dirty="0"/>
              <a:t>       </a:t>
            </a:r>
            <a:r>
              <a:rPr lang="en-IN" b="1" i="1" dirty="0"/>
              <a:t>Step 2: </a:t>
            </a:r>
            <a:r>
              <a:rPr lang="en-IN" i="1" dirty="0"/>
              <a:t>Repeat these steps until a solution is found or </a:t>
            </a:r>
            <a:r>
              <a:rPr lang="en-IN" dirty="0"/>
              <a:t>the </a:t>
            </a:r>
            <a:r>
              <a:rPr lang="en-IN" i="1" dirty="0"/>
              <a:t>current state does not change.</a:t>
            </a:r>
            <a:endParaRPr lang="en-IN" dirty="0"/>
          </a:p>
          <a:p>
            <a:pPr fontAlgn="base"/>
            <a:r>
              <a:rPr lang="en-IN" i="1" dirty="0"/>
              <a:t>       a) Select a state that has not been yet applied to the current state.</a:t>
            </a:r>
            <a:endParaRPr lang="en-IN" dirty="0"/>
          </a:p>
          <a:p>
            <a:pPr fontAlgn="base"/>
            <a:r>
              <a:rPr lang="en-IN" i="1" dirty="0"/>
              <a:t>       b) Apply successor function to the current state and generate all the </a:t>
            </a:r>
            <a:r>
              <a:rPr lang="en-IN" dirty="0" err="1"/>
              <a:t>neighbor</a:t>
            </a:r>
            <a:r>
              <a:rPr lang="en-IN" i="1" dirty="0"/>
              <a:t> states.</a:t>
            </a:r>
            <a:endParaRPr lang="en-IN" dirty="0"/>
          </a:p>
          <a:p>
            <a:pPr fontAlgn="base"/>
            <a:r>
              <a:rPr lang="en-IN" i="1" dirty="0"/>
              <a:t>       c) Among the generated </a:t>
            </a:r>
            <a:r>
              <a:rPr lang="en-IN" dirty="0" err="1"/>
              <a:t>neighbor</a:t>
            </a:r>
            <a:r>
              <a:rPr lang="en-IN" i="1" dirty="0"/>
              <a:t> states which are better than </a:t>
            </a:r>
            <a:r>
              <a:rPr lang="en-IN" dirty="0"/>
              <a:t>the </a:t>
            </a:r>
            <a:r>
              <a:rPr lang="en-IN" i="1" dirty="0"/>
              <a:t>current state choose a state randomly (or</a:t>
            </a:r>
            <a:r>
              <a:rPr lang="en-IN" dirty="0"/>
              <a:t> </a:t>
            </a:r>
            <a:r>
              <a:rPr lang="en-IN" i="1" dirty="0"/>
              <a:t>based on some probability function).                                                                                                                           </a:t>
            </a:r>
            <a:endParaRPr lang="en-IN" dirty="0"/>
          </a:p>
          <a:p>
            <a:pPr fontAlgn="base"/>
            <a:r>
              <a:rPr lang="en-IN" i="1" dirty="0"/>
              <a:t>       d) If the </a:t>
            </a:r>
            <a:r>
              <a:rPr lang="en-IN" dirty="0"/>
              <a:t>chosen</a:t>
            </a:r>
            <a:r>
              <a:rPr lang="en-IN" i="1" dirty="0"/>
              <a:t> state is </a:t>
            </a:r>
            <a:r>
              <a:rPr lang="en-IN" dirty="0"/>
              <a:t>the </a:t>
            </a:r>
            <a:r>
              <a:rPr lang="en-IN" i="1" dirty="0"/>
              <a:t>goal state, then return success, else make it </a:t>
            </a:r>
            <a:r>
              <a:rPr lang="en-IN" dirty="0"/>
              <a:t>the </a:t>
            </a:r>
            <a:r>
              <a:rPr lang="en-IN" i="1" dirty="0"/>
              <a:t>current state and repeat step 2: b) part.</a:t>
            </a:r>
            <a:endParaRPr lang="en-IN" dirty="0"/>
          </a:p>
          <a:p>
            <a:pPr fontAlgn="base"/>
            <a:r>
              <a:rPr lang="en-IN" i="1" dirty="0"/>
              <a:t>       </a:t>
            </a:r>
            <a:r>
              <a:rPr lang="en-IN" b="1" i="1" dirty="0"/>
              <a:t>Step 3:</a:t>
            </a:r>
            <a:r>
              <a:rPr lang="en-IN" i="1" dirty="0"/>
              <a:t> Exit.</a:t>
            </a:r>
            <a:endParaRPr lang="en-IN" dirty="0"/>
          </a:p>
          <a:p>
            <a:endParaRPr lang="en-US" dirty="0"/>
          </a:p>
        </p:txBody>
      </p:sp>
    </p:spTree>
    <p:extLst>
      <p:ext uri="{BB962C8B-B14F-4D97-AF65-F5344CB8AC3E}">
        <p14:creationId xmlns:p14="http://schemas.microsoft.com/office/powerpoint/2010/main" val="2705043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877220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843530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695033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859741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9245" y="1225689"/>
            <a:ext cx="8384146" cy="1200329"/>
          </a:xfrm>
          <a:prstGeom prst="rect">
            <a:avLst/>
          </a:prstGeom>
          <a:noFill/>
        </p:spPr>
        <p:txBody>
          <a:bodyPr wrap="square" rtlCol="0">
            <a:spAutoFit/>
          </a:bodyPr>
          <a:lstStyle/>
          <a:p>
            <a:pPr algn="just"/>
            <a:endParaRPr lang="en-US" sz="2400" dirty="0">
              <a:solidFill>
                <a:srgbClr val="FFFF00"/>
              </a:solidFill>
            </a:endParaRPr>
          </a:p>
          <a:p>
            <a:pPr algn="just"/>
            <a:r>
              <a:rPr lang="en-US" sz="2400" dirty="0">
                <a:solidFill>
                  <a:srgbClr val="FFFF00"/>
                </a:solidFill>
              </a:rPr>
              <a:t> </a:t>
            </a:r>
          </a:p>
          <a:p>
            <a:pPr algn="just"/>
            <a:endParaRPr lang="en-US" sz="2400" dirty="0">
              <a:solidFill>
                <a:srgbClr val="FFFF00"/>
              </a:solidFill>
            </a:endParaRPr>
          </a:p>
        </p:txBody>
      </p:sp>
      <p:sp>
        <p:nvSpPr>
          <p:cNvPr id="7" name="Rectangle 6"/>
          <p:cNvSpPr/>
          <p:nvPr/>
        </p:nvSpPr>
        <p:spPr>
          <a:xfrm>
            <a:off x="3548419" y="2615204"/>
            <a:ext cx="4224270" cy="769441"/>
          </a:xfrm>
          <a:prstGeom prst="rect">
            <a:avLst/>
          </a:prstGeom>
          <a:ln>
            <a:solidFill>
              <a:srgbClr val="FFFF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wrap="square" lIns="91440" tIns="45720" rIns="91440" bIns="45720">
            <a:spAutoFit/>
          </a:bodyPr>
          <a:lstStyle/>
          <a:p>
            <a:pPr algn="ctr"/>
            <a:r>
              <a:rPr lang="en-US" sz="4400" dirty="0">
                <a:ln w="0"/>
                <a:solidFill>
                  <a:srgbClr val="FFFF00"/>
                </a:solidFill>
                <a:effectLst>
                  <a:outerShdw blurRad="38100" dist="25400" dir="5400000" algn="ctr" rotWithShape="0">
                    <a:srgbClr val="6E747A">
                      <a:alpha val="43000"/>
                    </a:srgbClr>
                  </a:outerShdw>
                </a:effectLst>
              </a:rPr>
              <a:t>THANK YOU</a:t>
            </a:r>
          </a:p>
        </p:txBody>
      </p:sp>
      <p:pic>
        <p:nvPicPr>
          <p:cNvPr id="5" name="Picture 4">
            <a:extLst>
              <a:ext uri="{FF2B5EF4-FFF2-40B4-BE49-F238E27FC236}">
                <a16:creationId xmlns:a16="http://schemas.microsoft.com/office/drawing/2014/main" id="{B9586076-AAEA-450F-9799-B2D4A254B6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Tree>
    <p:extLst>
      <p:ext uri="{BB962C8B-B14F-4D97-AF65-F5344CB8AC3E}">
        <p14:creationId xmlns:p14="http://schemas.microsoft.com/office/powerpoint/2010/main" val="302606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8puzz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 y="1723783"/>
            <a:ext cx="42576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82880" y="788513"/>
            <a:ext cx="5074376" cy="584775"/>
          </a:xfrm>
          <a:prstGeom prst="rect">
            <a:avLst/>
          </a:prstGeom>
        </p:spPr>
        <p:txBody>
          <a:bodyPr wrap="square">
            <a:spAutoFit/>
          </a:bodyPr>
          <a:lstStyle/>
          <a:p>
            <a:r>
              <a:rPr lang="en-US" altLang="en-US" sz="3200" dirty="0">
                <a:solidFill>
                  <a:srgbClr val="FF0000"/>
                </a:solidFill>
              </a:rPr>
              <a:t>Solve :The 8-puzzle</a:t>
            </a:r>
            <a:endParaRPr lang="en-US" sz="3200" dirty="0">
              <a:solidFill>
                <a:srgbClr val="FF0000"/>
              </a:solidFill>
            </a:endParaRPr>
          </a:p>
        </p:txBody>
      </p:sp>
      <p:sp>
        <p:nvSpPr>
          <p:cNvPr id="6" name="Rectangle 5"/>
          <p:cNvSpPr/>
          <p:nvPr/>
        </p:nvSpPr>
        <p:spPr>
          <a:xfrm>
            <a:off x="56598" y="4063049"/>
            <a:ext cx="5847813" cy="1815882"/>
          </a:xfrm>
          <a:prstGeom prst="rect">
            <a:avLst/>
          </a:prstGeom>
        </p:spPr>
        <p:txBody>
          <a:bodyPr wrap="square">
            <a:spAutoFit/>
          </a:bodyPr>
          <a:lstStyle/>
          <a:p>
            <a:pPr>
              <a:lnSpc>
                <a:spcPct val="80000"/>
              </a:lnSpc>
            </a:pPr>
            <a:r>
              <a:rPr lang="en-US" altLang="en-US" sz="2800" u="sng" dirty="0">
                <a:solidFill>
                  <a:srgbClr val="CC0099"/>
                </a:solidFill>
              </a:rPr>
              <a:t>states?</a:t>
            </a:r>
            <a:r>
              <a:rPr lang="en-US" altLang="en-US" sz="2800" dirty="0">
                <a:solidFill>
                  <a:srgbClr val="CC0099"/>
                </a:solidFill>
              </a:rPr>
              <a:t> </a:t>
            </a:r>
            <a:r>
              <a:rPr lang="en-US" altLang="en-US" sz="2800" dirty="0"/>
              <a:t>locations of tiles </a:t>
            </a:r>
            <a:endParaRPr lang="en-US" altLang="en-US" sz="2800" u="sng" dirty="0"/>
          </a:p>
          <a:p>
            <a:pPr>
              <a:lnSpc>
                <a:spcPct val="80000"/>
              </a:lnSpc>
            </a:pPr>
            <a:r>
              <a:rPr lang="en-US" altLang="en-US" sz="2800" u="sng" dirty="0">
                <a:solidFill>
                  <a:srgbClr val="CC0099"/>
                </a:solidFill>
              </a:rPr>
              <a:t>actions?</a:t>
            </a:r>
            <a:r>
              <a:rPr lang="en-US" altLang="en-US" sz="2800" dirty="0">
                <a:solidFill>
                  <a:srgbClr val="CC0099"/>
                </a:solidFill>
              </a:rPr>
              <a:t> </a:t>
            </a:r>
            <a:r>
              <a:rPr lang="en-US" altLang="en-US" sz="2800" dirty="0"/>
              <a:t>move blank left, right, up, down </a:t>
            </a:r>
            <a:endParaRPr lang="en-US" altLang="en-US" sz="2800" u="sng" dirty="0"/>
          </a:p>
          <a:p>
            <a:pPr>
              <a:lnSpc>
                <a:spcPct val="80000"/>
              </a:lnSpc>
            </a:pPr>
            <a:r>
              <a:rPr lang="en-US" altLang="en-US" sz="2800" u="sng" dirty="0">
                <a:solidFill>
                  <a:srgbClr val="CC0099"/>
                </a:solidFill>
              </a:rPr>
              <a:t>goal test?</a:t>
            </a:r>
            <a:r>
              <a:rPr lang="en-US" altLang="en-US" sz="2800" dirty="0">
                <a:solidFill>
                  <a:srgbClr val="CC0099"/>
                </a:solidFill>
              </a:rPr>
              <a:t> </a:t>
            </a:r>
            <a:r>
              <a:rPr lang="en-US" altLang="en-US" sz="2800" dirty="0"/>
              <a:t>= goal state (given)</a:t>
            </a:r>
            <a:endParaRPr lang="en-US" altLang="en-US" sz="2800" u="sng" dirty="0"/>
          </a:p>
          <a:p>
            <a:pPr>
              <a:lnSpc>
                <a:spcPct val="80000"/>
              </a:lnSpc>
            </a:pPr>
            <a:r>
              <a:rPr lang="en-US" altLang="en-US" sz="2800" u="sng" dirty="0">
                <a:solidFill>
                  <a:srgbClr val="CC0099"/>
                </a:solidFill>
              </a:rPr>
              <a:t>path cost? </a:t>
            </a:r>
            <a:r>
              <a:rPr lang="en-US" altLang="en-US" sz="2800" dirty="0"/>
              <a:t>1 per move</a:t>
            </a:r>
          </a:p>
        </p:txBody>
      </p:sp>
    </p:spTree>
    <p:extLst>
      <p:ext uri="{BB962C8B-B14F-4D97-AF65-F5344CB8AC3E}">
        <p14:creationId xmlns:p14="http://schemas.microsoft.com/office/powerpoint/2010/main" val="21295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3340" y="1232508"/>
            <a:ext cx="10166400" cy="5262979"/>
          </a:xfrm>
          <a:prstGeom prst="rect">
            <a:avLst/>
          </a:prstGeom>
          <a:noFill/>
        </p:spPr>
        <p:txBody>
          <a:bodyPr wrap="square" rtlCol="0">
            <a:spAutoFit/>
          </a:bodyPr>
          <a:lstStyle/>
          <a:p>
            <a:pPr algn="just"/>
            <a:r>
              <a:rPr lang="en-US" sz="2400" dirty="0">
                <a:solidFill>
                  <a:schemeClr val="tx2"/>
                </a:solidFill>
              </a:rPr>
              <a:t>Following are the four essential properties of search algorithms to compare the efficiency of these algorithms: </a:t>
            </a:r>
          </a:p>
          <a:p>
            <a:pPr marL="342900" indent="-342900" algn="just">
              <a:buFont typeface="Arial" panose="020B0604020202020204" pitchFamily="34" charset="0"/>
              <a:buChar char="•"/>
            </a:pPr>
            <a:r>
              <a:rPr lang="en-US" sz="2400" b="1" dirty="0">
                <a:solidFill>
                  <a:schemeClr val="tx2"/>
                </a:solidFill>
              </a:rPr>
              <a:t>Completeness: </a:t>
            </a:r>
            <a:r>
              <a:rPr lang="en-US" sz="2400" dirty="0">
                <a:solidFill>
                  <a:schemeClr val="tx2"/>
                </a:solidFill>
              </a:rPr>
              <a:t>A search algorithm is said to be complete if it guarantees to return a solution if at least any solution exists for any random input.</a:t>
            </a:r>
          </a:p>
          <a:p>
            <a:pPr marL="342900" indent="-342900" algn="just">
              <a:buFont typeface="Arial" panose="020B0604020202020204" pitchFamily="34" charset="0"/>
              <a:buChar char="•"/>
            </a:pPr>
            <a:endParaRPr lang="en-US" sz="2400" dirty="0">
              <a:solidFill>
                <a:schemeClr val="tx2"/>
              </a:solidFill>
            </a:endParaRPr>
          </a:p>
          <a:p>
            <a:pPr marL="342900" indent="-342900" algn="just">
              <a:buFont typeface="Arial" panose="020B0604020202020204" pitchFamily="34" charset="0"/>
              <a:buChar char="•"/>
            </a:pPr>
            <a:r>
              <a:rPr lang="en-US" sz="2400" b="1" dirty="0">
                <a:solidFill>
                  <a:schemeClr val="tx2"/>
                </a:solidFill>
              </a:rPr>
              <a:t>Optimality: </a:t>
            </a:r>
            <a:r>
              <a:rPr lang="en-US" sz="2400" dirty="0">
                <a:solidFill>
                  <a:schemeClr val="tx2"/>
                </a:solidFill>
              </a:rPr>
              <a:t>If a solution found for an algorithm is guaranteed to be the best solution (lowest path cost) among all other solutions, then such a solution for is said to be an optimal solution. </a:t>
            </a:r>
          </a:p>
          <a:p>
            <a:pPr marL="342900" indent="-342900" algn="just">
              <a:buFont typeface="Arial" panose="020B0604020202020204" pitchFamily="34" charset="0"/>
              <a:buChar char="•"/>
            </a:pPr>
            <a:endParaRPr lang="en-US" sz="2400" dirty="0">
              <a:solidFill>
                <a:schemeClr val="tx2"/>
              </a:solidFill>
            </a:endParaRPr>
          </a:p>
          <a:p>
            <a:pPr marL="342900" indent="-342900" algn="just">
              <a:buFont typeface="Arial" panose="020B0604020202020204" pitchFamily="34" charset="0"/>
              <a:buChar char="•"/>
            </a:pPr>
            <a:r>
              <a:rPr lang="en-US" sz="2400" b="1" dirty="0">
                <a:solidFill>
                  <a:schemeClr val="tx2"/>
                </a:solidFill>
              </a:rPr>
              <a:t>Time Complexity: </a:t>
            </a:r>
            <a:r>
              <a:rPr lang="en-US" sz="2400" dirty="0">
                <a:solidFill>
                  <a:schemeClr val="tx2"/>
                </a:solidFill>
              </a:rPr>
              <a:t>Time complexity is a measure of time for an algorithm to complete its task. </a:t>
            </a:r>
          </a:p>
          <a:p>
            <a:pPr marL="342900" indent="-342900" algn="just">
              <a:buFont typeface="Arial" panose="020B0604020202020204" pitchFamily="34" charset="0"/>
              <a:buChar char="•"/>
            </a:pPr>
            <a:endParaRPr lang="en-US" sz="2400" dirty="0">
              <a:solidFill>
                <a:schemeClr val="tx2"/>
              </a:solidFill>
            </a:endParaRPr>
          </a:p>
          <a:p>
            <a:pPr marL="342900" indent="-342900" algn="just">
              <a:buFont typeface="Arial" panose="020B0604020202020204" pitchFamily="34" charset="0"/>
              <a:buChar char="•"/>
            </a:pPr>
            <a:r>
              <a:rPr lang="en-US" sz="2400" b="1" dirty="0">
                <a:solidFill>
                  <a:schemeClr val="tx2"/>
                </a:solidFill>
              </a:rPr>
              <a:t>Space Complexity: </a:t>
            </a:r>
            <a:r>
              <a:rPr lang="en-US" sz="2400" dirty="0">
                <a:solidFill>
                  <a:schemeClr val="tx2"/>
                </a:solidFill>
              </a:rPr>
              <a:t>It is the minimum storage space required at any point during the search, as the complexity of the problem.</a:t>
            </a:r>
          </a:p>
        </p:txBody>
      </p:sp>
      <p:pic>
        <p:nvPicPr>
          <p:cNvPr id="3" name="Picture 2">
            <a:extLst>
              <a:ext uri="{FF2B5EF4-FFF2-40B4-BE49-F238E27FC236}">
                <a16:creationId xmlns:a16="http://schemas.microsoft.com/office/drawing/2014/main" id="{B9586076-AAEA-450F-9799-B2D4A254B6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2" name="TextBox 1"/>
          <p:cNvSpPr txBox="1"/>
          <p:nvPr/>
        </p:nvSpPr>
        <p:spPr>
          <a:xfrm>
            <a:off x="793340" y="320928"/>
            <a:ext cx="8294915" cy="1046440"/>
          </a:xfrm>
          <a:prstGeom prst="rect">
            <a:avLst/>
          </a:prstGeom>
          <a:noFill/>
        </p:spPr>
        <p:txBody>
          <a:bodyPr wrap="square" rtlCol="0">
            <a:spAutoFit/>
          </a:bodyPr>
          <a:lstStyle/>
          <a:p>
            <a:r>
              <a:rPr lang="en-IN" sz="4400" dirty="0"/>
              <a:t>Properties of Search Algorithms:</a:t>
            </a:r>
          </a:p>
          <a:p>
            <a:endParaRPr lang="en-IN" dirty="0"/>
          </a:p>
        </p:txBody>
      </p:sp>
    </p:spTree>
    <p:extLst>
      <p:ext uri="{BB962C8B-B14F-4D97-AF65-F5344CB8AC3E}">
        <p14:creationId xmlns:p14="http://schemas.microsoft.com/office/powerpoint/2010/main" val="241623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normAutofit/>
          </a:bodyPr>
          <a:lstStyle/>
          <a:p>
            <a:r>
              <a:rPr lang="en-IN" b="1" dirty="0"/>
              <a:t>Types of search algorithms</a:t>
            </a:r>
          </a:p>
        </p:txBody>
      </p:sp>
      <p:pic>
        <p:nvPicPr>
          <p:cNvPr id="1026" name="Picture 2" descr="Search Algorithms in Artificial Intelligen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7543" y="1502228"/>
            <a:ext cx="8582297" cy="474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9586076-AAEA-450F-9799-B2D4A254B6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12960" y="150823"/>
            <a:ext cx="2360023" cy="861039"/>
          </a:xfrm>
          <a:prstGeom prst="rect">
            <a:avLst/>
          </a:prstGeom>
        </p:spPr>
      </p:pic>
      <p:sp>
        <p:nvSpPr>
          <p:cNvPr id="76" name="Rectangle 75"/>
          <p:cNvSpPr/>
          <p:nvPr/>
        </p:nvSpPr>
        <p:spPr>
          <a:xfrm>
            <a:off x="200297" y="150823"/>
            <a:ext cx="9178834" cy="7232749"/>
          </a:xfrm>
          <a:prstGeom prst="rect">
            <a:avLst/>
          </a:prstGeom>
        </p:spPr>
        <p:txBody>
          <a:bodyPr wrap="square">
            <a:spAutoFit/>
          </a:bodyPr>
          <a:lstStyle/>
          <a:p>
            <a:pPr>
              <a:buClr>
                <a:schemeClr val="bg1"/>
              </a:buClr>
            </a:pPr>
            <a:r>
              <a:rPr lang="en-US" sz="3600" b="1" dirty="0">
                <a:solidFill>
                  <a:schemeClr val="bg1"/>
                </a:solidFill>
                <a:latin typeface="Times New Roman" pitchFamily="18" charset="0"/>
                <a:cs typeface="Times New Roman" pitchFamily="18" charset="0"/>
              </a:rPr>
              <a:t>Uni</a:t>
            </a:r>
            <a:endParaRPr lang="en-US" sz="2400" b="1" dirty="0">
              <a:solidFill>
                <a:schemeClr val="tx2"/>
              </a:solidFill>
              <a:latin typeface="Times New Roman" pitchFamily="18" charset="0"/>
              <a:cs typeface="Times New Roman" pitchFamily="18" charset="0"/>
            </a:endParaRPr>
          </a:p>
          <a:p>
            <a:pPr>
              <a:buClr>
                <a:schemeClr val="bg1"/>
              </a:buClr>
            </a:pPr>
            <a:r>
              <a:rPr lang="en-US" sz="3600" b="1" dirty="0">
                <a:solidFill>
                  <a:schemeClr val="tx2"/>
                </a:solidFill>
                <a:latin typeface="Times New Roman" pitchFamily="18" charset="0"/>
                <a:cs typeface="Times New Roman" pitchFamily="18" charset="0"/>
              </a:rPr>
              <a:t>Un-Informed Search: </a:t>
            </a:r>
            <a:r>
              <a:rPr lang="en-US" sz="3600" b="1" dirty="0">
                <a:solidFill>
                  <a:schemeClr val="bg1"/>
                </a:solidFill>
                <a:latin typeface="Times New Roman" pitchFamily="18" charset="0"/>
                <a:cs typeface="Times New Roman" pitchFamily="18" charset="0"/>
              </a:rPr>
              <a:t>Blind Search: </a:t>
            </a:r>
          </a:p>
          <a:p>
            <a:pPr marL="457200" indent="-457200">
              <a:buClr>
                <a:schemeClr val="bg1"/>
              </a:buClr>
              <a:buFont typeface="Courier New" panose="02070309020205020404" pitchFamily="49" charset="0"/>
              <a:buChar char="o"/>
            </a:pPr>
            <a:r>
              <a:rPr lang="en-US" sz="2800" dirty="0">
                <a:solidFill>
                  <a:schemeClr val="tx2"/>
                </a:solidFill>
                <a:latin typeface="Times New Roman" pitchFamily="18" charset="0"/>
                <a:cs typeface="Times New Roman" pitchFamily="18" charset="0"/>
              </a:rPr>
              <a:t>Search without any Information</a:t>
            </a:r>
          </a:p>
          <a:p>
            <a:pPr marL="457200" indent="-457200">
              <a:buClr>
                <a:schemeClr val="bg1"/>
              </a:buClr>
              <a:buFont typeface="Arial" panose="020B0604020202020204" pitchFamily="34" charset="0"/>
              <a:buChar char="•"/>
            </a:pPr>
            <a:r>
              <a:rPr lang="en-US" sz="2800" dirty="0">
                <a:solidFill>
                  <a:schemeClr val="tx2"/>
                </a:solidFill>
                <a:latin typeface="Times New Roman" pitchFamily="18" charset="0"/>
                <a:cs typeface="Times New Roman" pitchFamily="18" charset="0"/>
              </a:rPr>
              <a:t>No knowledge</a:t>
            </a:r>
          </a:p>
          <a:p>
            <a:pPr marL="457200" indent="-457200">
              <a:buClr>
                <a:schemeClr val="bg1"/>
              </a:buClr>
              <a:buFont typeface="Arial" panose="020B0604020202020204" pitchFamily="34" charset="0"/>
              <a:buChar char="•"/>
            </a:pPr>
            <a:r>
              <a:rPr lang="en-US" sz="2800" dirty="0">
                <a:solidFill>
                  <a:schemeClr val="tx2"/>
                </a:solidFill>
                <a:latin typeface="Times New Roman" pitchFamily="18" charset="0"/>
                <a:cs typeface="Times New Roman" pitchFamily="18" charset="0"/>
              </a:rPr>
              <a:t>Time Consuming</a:t>
            </a:r>
          </a:p>
          <a:p>
            <a:pPr marL="457200" indent="-457200">
              <a:buClr>
                <a:schemeClr val="bg1"/>
              </a:buClr>
              <a:buFont typeface="Arial" panose="020B0604020202020204" pitchFamily="34" charset="0"/>
              <a:buChar char="•"/>
            </a:pPr>
            <a:r>
              <a:rPr lang="en-US" sz="2800" dirty="0">
                <a:solidFill>
                  <a:schemeClr val="tx2"/>
                </a:solidFill>
                <a:latin typeface="Times New Roman" pitchFamily="18" charset="0"/>
                <a:cs typeface="Times New Roman" pitchFamily="18" charset="0"/>
              </a:rPr>
              <a:t>More Complexity ( Time , Space)</a:t>
            </a:r>
          </a:p>
          <a:p>
            <a:pPr marL="457200" indent="-457200">
              <a:buClr>
                <a:schemeClr val="bg1"/>
              </a:buClr>
              <a:buFont typeface="Arial" panose="020B0604020202020204" pitchFamily="34" charset="0"/>
              <a:buChar char="•"/>
            </a:pPr>
            <a:r>
              <a:rPr lang="en-US" sz="2800" dirty="0">
                <a:solidFill>
                  <a:schemeClr val="tx2"/>
                </a:solidFill>
                <a:latin typeface="Times New Roman" pitchFamily="18" charset="0"/>
                <a:cs typeface="Times New Roman" pitchFamily="18" charset="0"/>
              </a:rPr>
              <a:t>DFS ,  BFS etc….</a:t>
            </a:r>
          </a:p>
          <a:p>
            <a:pPr>
              <a:buClr>
                <a:schemeClr val="bg1"/>
              </a:buClr>
            </a:pPr>
            <a:endParaRPr lang="en-US" sz="2400" b="1" dirty="0">
              <a:solidFill>
                <a:schemeClr val="tx2"/>
              </a:solidFill>
              <a:latin typeface="Times New Roman" pitchFamily="18" charset="0"/>
              <a:cs typeface="Times New Roman" pitchFamily="18" charset="0"/>
            </a:endParaRPr>
          </a:p>
          <a:p>
            <a:pPr>
              <a:buClr>
                <a:schemeClr val="bg1"/>
              </a:buClr>
            </a:pPr>
            <a:r>
              <a:rPr lang="en-US" sz="3600" b="1" dirty="0">
                <a:solidFill>
                  <a:schemeClr val="tx2"/>
                </a:solidFill>
                <a:latin typeface="Times New Roman" pitchFamily="18" charset="0"/>
                <a:cs typeface="Times New Roman" pitchFamily="18" charset="0"/>
              </a:rPr>
              <a:t>Informed Search: </a:t>
            </a:r>
          </a:p>
          <a:p>
            <a:pPr marL="514350" indent="-514350">
              <a:buClr>
                <a:schemeClr val="bg1"/>
              </a:buClr>
              <a:buAutoNum type="arabicPeriod"/>
            </a:pPr>
            <a:r>
              <a:rPr lang="en-US" sz="2800" dirty="0">
                <a:solidFill>
                  <a:schemeClr val="tx2"/>
                </a:solidFill>
                <a:latin typeface="Times New Roman" pitchFamily="18" charset="0"/>
                <a:cs typeface="Times New Roman" pitchFamily="18" charset="0"/>
              </a:rPr>
              <a:t>Search with Information</a:t>
            </a:r>
          </a:p>
          <a:p>
            <a:pPr marL="514350" indent="-514350">
              <a:buClr>
                <a:schemeClr val="bg1"/>
              </a:buClr>
              <a:buAutoNum type="arabicPeriod"/>
            </a:pPr>
            <a:r>
              <a:rPr lang="en-US" sz="2800" dirty="0">
                <a:solidFill>
                  <a:schemeClr val="tx2"/>
                </a:solidFill>
                <a:latin typeface="Times New Roman" pitchFamily="18" charset="0"/>
                <a:cs typeface="Times New Roman" pitchFamily="18" charset="0"/>
              </a:rPr>
              <a:t>Use knowledge to find the solution</a:t>
            </a:r>
          </a:p>
          <a:p>
            <a:pPr marL="514350" indent="-514350">
              <a:buClr>
                <a:schemeClr val="bg1"/>
              </a:buClr>
              <a:buAutoNum type="arabicPeriod"/>
            </a:pPr>
            <a:r>
              <a:rPr lang="en-US" sz="2800" dirty="0">
                <a:solidFill>
                  <a:schemeClr val="tx2"/>
                </a:solidFill>
                <a:latin typeface="Times New Roman" pitchFamily="18" charset="0"/>
                <a:cs typeface="Times New Roman" pitchFamily="18" charset="0"/>
              </a:rPr>
              <a:t>Quick Solution</a:t>
            </a:r>
          </a:p>
          <a:p>
            <a:pPr marL="514350" indent="-514350">
              <a:buClr>
                <a:schemeClr val="bg1"/>
              </a:buClr>
              <a:buAutoNum type="arabicPeriod"/>
            </a:pPr>
            <a:r>
              <a:rPr lang="en-US" sz="2800" dirty="0">
                <a:solidFill>
                  <a:schemeClr val="tx2"/>
                </a:solidFill>
                <a:latin typeface="Times New Roman" pitchFamily="18" charset="0"/>
                <a:cs typeface="Times New Roman" pitchFamily="18" charset="0"/>
              </a:rPr>
              <a:t>Less Complexity (Time , Space)</a:t>
            </a:r>
          </a:p>
          <a:p>
            <a:pPr marL="514350" indent="-514350">
              <a:buClr>
                <a:schemeClr val="bg1"/>
              </a:buClr>
              <a:buAutoNum type="arabicPeriod"/>
            </a:pPr>
            <a:r>
              <a:rPr lang="en-US" sz="2800" dirty="0">
                <a:solidFill>
                  <a:schemeClr val="tx2"/>
                </a:solidFill>
                <a:latin typeface="Times New Roman" pitchFamily="18" charset="0"/>
                <a:cs typeface="Times New Roman" pitchFamily="18" charset="0"/>
              </a:rPr>
              <a:t>BFS, A* Algorithm, etc….</a:t>
            </a:r>
          </a:p>
          <a:p>
            <a:pPr marL="514350" indent="-514350">
              <a:buClr>
                <a:schemeClr val="bg1"/>
              </a:buClr>
              <a:buAutoNum type="arabicPeriod"/>
            </a:pPr>
            <a:endParaRPr lang="en-US" sz="2800" dirty="0">
              <a:solidFill>
                <a:schemeClr val="bg1"/>
              </a:solidFill>
              <a:latin typeface="Times New Roman" pitchFamily="18" charset="0"/>
              <a:cs typeface="Times New Roman" pitchFamily="18" charset="0"/>
            </a:endParaRPr>
          </a:p>
          <a:p>
            <a:pPr>
              <a:buClr>
                <a:schemeClr val="bg1"/>
              </a:buClr>
            </a:pPr>
            <a:endParaRPr lang="en-US" sz="24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30362030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5333</TotalTime>
  <Words>4860</Words>
  <Application>Microsoft Office PowerPoint</Application>
  <PresentationFormat>Widescreen</PresentationFormat>
  <Paragraphs>398</Paragraphs>
  <Slides>58</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Calibri</vt:lpstr>
      <vt:lpstr>Calibri Light</vt:lpstr>
      <vt:lpstr>Courier New</vt:lpstr>
      <vt:lpstr>nunito sans</vt:lpstr>
      <vt:lpstr>Times New Roman</vt:lpstr>
      <vt:lpstr>Verdana</vt:lpstr>
      <vt:lpstr>Wingdings</vt:lpstr>
      <vt:lpstr>1_Office Theme</vt:lpstr>
      <vt:lpstr>Office Theme</vt:lpstr>
      <vt:lpstr>PowerPoint Presentation</vt:lpstr>
      <vt:lpstr>PowerPoint Presentation</vt:lpstr>
      <vt:lpstr>PowerPoint Presentation</vt:lpstr>
      <vt:lpstr>Search Algorithm Terminologies:</vt:lpstr>
      <vt:lpstr>PowerPoint Presentation</vt:lpstr>
      <vt:lpstr>PowerPoint Presentation</vt:lpstr>
      <vt:lpstr>PowerPoint Presentation</vt:lpstr>
      <vt:lpstr>Types of search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Bidirectional Search Algorithm:</vt:lpstr>
      <vt:lpstr>Example</vt:lpstr>
      <vt:lpstr>PowerPoint Presentation</vt:lpstr>
      <vt:lpstr>PowerPoint Presentation</vt:lpstr>
      <vt:lpstr>PowerPoint Presentation</vt:lpstr>
      <vt:lpstr>PowerPoint Presentation</vt:lpstr>
      <vt:lpstr>PowerPoint Presentation</vt:lpstr>
      <vt:lpstr>Example BFS: Find the path from A to reach goal node 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AO* Algorithm / AND OR GRAPH</vt:lpstr>
      <vt:lpstr>PowerPoint Presentation</vt:lpstr>
      <vt:lpstr>PowerPoint Presentation</vt:lpstr>
      <vt:lpstr>PowerPoint Presentation</vt:lpstr>
      <vt:lpstr>Hill Climbing Algorithm in Artificial Intelligence </vt:lpstr>
      <vt:lpstr>PowerPoint Presentation</vt:lpstr>
      <vt:lpstr>Features of Hill Climbing: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eswar</dc:creator>
  <cp:lastModifiedBy>Windows User</cp:lastModifiedBy>
  <cp:revision>431</cp:revision>
  <dcterms:created xsi:type="dcterms:W3CDTF">2020-07-29T05:55:32Z</dcterms:created>
  <dcterms:modified xsi:type="dcterms:W3CDTF">2023-07-27T03:54:38Z</dcterms:modified>
</cp:coreProperties>
</file>